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9" r:id="rId3"/>
    <p:sldId id="260" r:id="rId4"/>
    <p:sldId id="261" r:id="rId5"/>
    <p:sldId id="262" r:id="rId6"/>
    <p:sldId id="268" r:id="rId7"/>
    <p:sldId id="257" r:id="rId8"/>
    <p:sldId id="263" r:id="rId9"/>
    <p:sldId id="264" r:id="rId10"/>
    <p:sldId id="265" r:id="rId11"/>
    <p:sldId id="266" r:id="rId12"/>
    <p:sldId id="267" r:id="rId13"/>
    <p:sldId id="270" r:id="rId14"/>
    <p:sldId id="271" r:id="rId15"/>
    <p:sldId id="272" r:id="rId16"/>
    <p:sldId id="273" r:id="rId17"/>
    <p:sldId id="274" r:id="rId18"/>
    <p:sldId id="275" r:id="rId19"/>
    <p:sldId id="269"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Bussey" initials="EB" lastIdx="1" clrIdx="0">
    <p:extLst>
      <p:ext uri="{19B8F6BF-5375-455C-9EA6-DF929625EA0E}">
        <p15:presenceInfo xmlns:p15="http://schemas.microsoft.com/office/powerpoint/2012/main" userId="Eric Buss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0" autoAdjust="0"/>
    <p:restoredTop sz="94660"/>
  </p:normalViewPr>
  <p:slideViewPr>
    <p:cSldViewPr snapToGrid="0">
      <p:cViewPr varScale="1">
        <p:scale>
          <a:sx n="89" d="100"/>
          <a:sy n="8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BE246D-B807-4B33-8C14-5F6B7D0A455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CA"/>
        </a:p>
      </dgm:t>
    </dgm:pt>
    <dgm:pt modelId="{499EB092-4539-4EE4-B8E2-2B9A3F8D2FF1}">
      <dgm:prSet phldrT="[Text]"/>
      <dgm:spPr/>
      <dgm:t>
        <a:bodyPr/>
        <a:lstStyle/>
        <a:p>
          <a:r>
            <a:rPr lang="en-CA" dirty="0"/>
            <a:t>Local Emergency Management Organization</a:t>
          </a:r>
        </a:p>
      </dgm:t>
    </dgm:pt>
    <dgm:pt modelId="{03D4D807-2EB3-462D-AC35-1B06718E6C8F}" type="parTrans" cxnId="{3B6D7230-D567-4F76-8695-BF15E3A7A1F3}">
      <dgm:prSet/>
      <dgm:spPr/>
      <dgm:t>
        <a:bodyPr/>
        <a:lstStyle/>
        <a:p>
          <a:endParaRPr lang="en-CA"/>
        </a:p>
      </dgm:t>
    </dgm:pt>
    <dgm:pt modelId="{E325FA82-DDCF-48CC-8B7B-A507F2790516}" type="sibTrans" cxnId="{3B6D7230-D567-4F76-8695-BF15E3A7A1F3}">
      <dgm:prSet/>
      <dgm:spPr/>
      <dgm:t>
        <a:bodyPr/>
        <a:lstStyle/>
        <a:p>
          <a:endParaRPr lang="en-CA"/>
        </a:p>
      </dgm:t>
    </dgm:pt>
    <dgm:pt modelId="{B2B048AE-8AAE-4A31-921B-55BCEE336A1D}">
      <dgm:prSet phldrT="[Text]" custT="1"/>
      <dgm:spPr/>
      <dgm:t>
        <a:bodyPr/>
        <a:lstStyle/>
        <a:p>
          <a:r>
            <a:rPr lang="en-CA" sz="2400" dirty="0"/>
            <a:t>Community emergencies are typically handled at the local level</a:t>
          </a:r>
          <a:r>
            <a:rPr lang="en-CA" sz="2000" dirty="0"/>
            <a:t>. </a:t>
          </a:r>
        </a:p>
      </dgm:t>
    </dgm:pt>
    <dgm:pt modelId="{9E4786EA-9F24-49A4-A20C-BC1B923E27DE}" type="parTrans" cxnId="{B22D27E2-C9AD-476C-8762-646F002FBF2A}">
      <dgm:prSet/>
      <dgm:spPr/>
      <dgm:t>
        <a:bodyPr/>
        <a:lstStyle/>
        <a:p>
          <a:endParaRPr lang="en-CA"/>
        </a:p>
      </dgm:t>
    </dgm:pt>
    <dgm:pt modelId="{BE74CF49-1360-47E1-8FAA-72679113E8ED}" type="sibTrans" cxnId="{B22D27E2-C9AD-476C-8762-646F002FBF2A}">
      <dgm:prSet/>
      <dgm:spPr/>
      <dgm:t>
        <a:bodyPr/>
        <a:lstStyle/>
        <a:p>
          <a:endParaRPr lang="en-CA"/>
        </a:p>
      </dgm:t>
    </dgm:pt>
    <dgm:pt modelId="{BEFDC239-9421-4285-92C4-70C9253FE76A}">
      <dgm:prSet phldrT="[Text]"/>
      <dgm:spPr/>
      <dgm:t>
        <a:bodyPr/>
        <a:lstStyle/>
        <a:p>
          <a:r>
            <a:rPr lang="en-CA" dirty="0"/>
            <a:t>Regional EMO</a:t>
          </a:r>
        </a:p>
        <a:p>
          <a:r>
            <a:rPr lang="en-CA" dirty="0"/>
            <a:t>(REMO)</a:t>
          </a:r>
        </a:p>
      </dgm:t>
    </dgm:pt>
    <dgm:pt modelId="{D56F1E2A-EB99-487C-A6E0-06914F63504F}" type="parTrans" cxnId="{A9013BF3-CD22-4E0F-B2E6-D3F4636B7764}">
      <dgm:prSet/>
      <dgm:spPr/>
      <dgm:t>
        <a:bodyPr/>
        <a:lstStyle/>
        <a:p>
          <a:endParaRPr lang="en-CA"/>
        </a:p>
      </dgm:t>
    </dgm:pt>
    <dgm:pt modelId="{D4F1AE3A-4686-4C83-AAC7-E56020FB9E5A}" type="sibTrans" cxnId="{A9013BF3-CD22-4E0F-B2E6-D3F4636B7764}">
      <dgm:prSet/>
      <dgm:spPr/>
      <dgm:t>
        <a:bodyPr/>
        <a:lstStyle/>
        <a:p>
          <a:endParaRPr lang="en-CA"/>
        </a:p>
      </dgm:t>
    </dgm:pt>
    <dgm:pt modelId="{24E8730C-4BF1-47D1-BF3B-1F2B5A01EC78}">
      <dgm:prSet phldrT="[Text]"/>
      <dgm:spPr/>
      <dgm:t>
        <a:bodyPr/>
        <a:lstStyle/>
        <a:p>
          <a:r>
            <a:rPr lang="en-CA"/>
            <a:t>Territorial EMO</a:t>
          </a:r>
        </a:p>
      </dgm:t>
    </dgm:pt>
    <dgm:pt modelId="{0C72E10D-E011-4455-A426-7324A8A138F1}" type="parTrans" cxnId="{C316DB70-B698-443E-9884-3AA79B822087}">
      <dgm:prSet/>
      <dgm:spPr/>
      <dgm:t>
        <a:bodyPr/>
        <a:lstStyle/>
        <a:p>
          <a:endParaRPr lang="en-CA"/>
        </a:p>
      </dgm:t>
    </dgm:pt>
    <dgm:pt modelId="{253FE38A-2B9D-46C8-980C-8BDFDA03E6F5}" type="sibTrans" cxnId="{C316DB70-B698-443E-9884-3AA79B822087}">
      <dgm:prSet/>
      <dgm:spPr/>
      <dgm:t>
        <a:bodyPr/>
        <a:lstStyle/>
        <a:p>
          <a:endParaRPr lang="en-CA"/>
        </a:p>
      </dgm:t>
    </dgm:pt>
    <dgm:pt modelId="{6A1080E4-04E0-42EE-82CE-AD48E094A6CE}">
      <dgm:prSet phldrT="[Text]" custT="1"/>
      <dgm:spPr/>
      <dgm:t>
        <a:bodyPr/>
        <a:lstStyle/>
        <a:p>
          <a:r>
            <a:rPr lang="en-CA" sz="2400" dirty="0"/>
            <a:t>If regional capacity is exceeded or assistance is requested, the  Territorial EMO will assist. </a:t>
          </a:r>
        </a:p>
      </dgm:t>
    </dgm:pt>
    <dgm:pt modelId="{0C1D0354-FE79-4C7D-BE6B-309A8F05BD96}" type="parTrans" cxnId="{690402CE-169F-4A84-86FE-17B1A9ED36BB}">
      <dgm:prSet/>
      <dgm:spPr/>
      <dgm:t>
        <a:bodyPr/>
        <a:lstStyle/>
        <a:p>
          <a:endParaRPr lang="en-CA"/>
        </a:p>
      </dgm:t>
    </dgm:pt>
    <dgm:pt modelId="{38422B6D-9C6C-4928-9596-B7D0E4827105}" type="sibTrans" cxnId="{690402CE-169F-4A84-86FE-17B1A9ED36BB}">
      <dgm:prSet/>
      <dgm:spPr/>
      <dgm:t>
        <a:bodyPr/>
        <a:lstStyle/>
        <a:p>
          <a:endParaRPr lang="en-CA"/>
        </a:p>
      </dgm:t>
    </dgm:pt>
    <dgm:pt modelId="{786330BB-44FD-4462-9474-FFBE2A4152DE}">
      <dgm:prSet phldrT="[Text]" custT="1"/>
      <dgm:spPr/>
      <dgm:t>
        <a:bodyPr/>
        <a:lstStyle/>
        <a:p>
          <a:r>
            <a:rPr lang="en-CA" sz="2400" dirty="0"/>
            <a:t>If community capacity is exceeded or assistance is requested, the  Regional EMO will assist. </a:t>
          </a:r>
        </a:p>
      </dgm:t>
    </dgm:pt>
    <dgm:pt modelId="{6DE2BC00-3F32-49E3-BE8E-2E42E8641BF4}" type="sibTrans" cxnId="{0630AD3A-2C02-4518-80DF-C822DF5E1B80}">
      <dgm:prSet/>
      <dgm:spPr/>
      <dgm:t>
        <a:bodyPr/>
        <a:lstStyle/>
        <a:p>
          <a:endParaRPr lang="en-CA"/>
        </a:p>
      </dgm:t>
    </dgm:pt>
    <dgm:pt modelId="{3A31538B-B23E-4065-A644-8BEF3C7FCF4A}" type="parTrans" cxnId="{0630AD3A-2C02-4518-80DF-C822DF5E1B80}">
      <dgm:prSet/>
      <dgm:spPr/>
      <dgm:t>
        <a:bodyPr/>
        <a:lstStyle/>
        <a:p>
          <a:endParaRPr lang="en-CA"/>
        </a:p>
      </dgm:t>
    </dgm:pt>
    <dgm:pt modelId="{1F807F79-FF13-4E3C-8DBF-A11DBE57C6F6}" type="pres">
      <dgm:prSet presAssocID="{CBBE246D-B807-4B33-8C14-5F6B7D0A455B}" presName="rootnode" presStyleCnt="0">
        <dgm:presLayoutVars>
          <dgm:chMax/>
          <dgm:chPref/>
          <dgm:dir/>
          <dgm:animLvl val="lvl"/>
        </dgm:presLayoutVars>
      </dgm:prSet>
      <dgm:spPr/>
    </dgm:pt>
    <dgm:pt modelId="{2DBE833A-BB72-46FD-B7A0-74C796820FDC}" type="pres">
      <dgm:prSet presAssocID="{499EB092-4539-4EE4-B8E2-2B9A3F8D2FF1}" presName="composite" presStyleCnt="0"/>
      <dgm:spPr/>
    </dgm:pt>
    <dgm:pt modelId="{FAB19DA8-338D-49AD-AE90-750CCF7E5497}" type="pres">
      <dgm:prSet presAssocID="{499EB092-4539-4EE4-B8E2-2B9A3F8D2FF1}" presName="bentUpArrow1" presStyleLbl="alignImgPlace1" presStyleIdx="0" presStyleCnt="2" custLinFactNeighborY="3408"/>
      <dgm:spPr/>
    </dgm:pt>
    <dgm:pt modelId="{28845824-F3B1-4CF2-9915-29B513CEC64F}" type="pres">
      <dgm:prSet presAssocID="{499EB092-4539-4EE4-B8E2-2B9A3F8D2FF1}" presName="ParentText" presStyleLbl="node1" presStyleIdx="0" presStyleCnt="3" custScaleX="98611" custScaleY="68521" custLinFactNeighborX="1567" custLinFactNeighborY="5409">
        <dgm:presLayoutVars>
          <dgm:chMax val="1"/>
          <dgm:chPref val="1"/>
          <dgm:bulletEnabled val="1"/>
        </dgm:presLayoutVars>
      </dgm:prSet>
      <dgm:spPr/>
    </dgm:pt>
    <dgm:pt modelId="{09F18A8A-54B6-4091-8D1D-2EACBC225ABA}" type="pres">
      <dgm:prSet presAssocID="{499EB092-4539-4EE4-B8E2-2B9A3F8D2FF1}" presName="ChildText" presStyleLbl="revTx" presStyleIdx="0" presStyleCnt="3" custScaleX="197744" custLinFactNeighborX="57384" custLinFactNeighborY="-3628">
        <dgm:presLayoutVars>
          <dgm:chMax val="0"/>
          <dgm:chPref val="0"/>
          <dgm:bulletEnabled val="1"/>
        </dgm:presLayoutVars>
      </dgm:prSet>
      <dgm:spPr/>
    </dgm:pt>
    <dgm:pt modelId="{D423BC8F-0791-4886-9739-5197EE0FE300}" type="pres">
      <dgm:prSet presAssocID="{E325FA82-DDCF-48CC-8B7B-A507F2790516}" presName="sibTrans" presStyleCnt="0"/>
      <dgm:spPr/>
    </dgm:pt>
    <dgm:pt modelId="{13B56DEB-74ED-4572-B95E-96EE57B5489F}" type="pres">
      <dgm:prSet presAssocID="{BEFDC239-9421-4285-92C4-70C9253FE76A}" presName="composite" presStyleCnt="0"/>
      <dgm:spPr/>
    </dgm:pt>
    <dgm:pt modelId="{85B917D5-5E83-4A55-AB6F-BF1659908BDB}" type="pres">
      <dgm:prSet presAssocID="{BEFDC239-9421-4285-92C4-70C9253FE76A}" presName="bentUpArrow1" presStyleLbl="alignImgPlace1" presStyleIdx="1" presStyleCnt="2"/>
      <dgm:spPr/>
    </dgm:pt>
    <dgm:pt modelId="{5BBFCC33-9577-4093-9CFC-1A7C9976E7A5}" type="pres">
      <dgm:prSet presAssocID="{BEFDC239-9421-4285-92C4-70C9253FE76A}" presName="ParentText" presStyleLbl="node1" presStyleIdx="1" presStyleCnt="3" custScaleX="76915" custScaleY="80580">
        <dgm:presLayoutVars>
          <dgm:chMax val="1"/>
          <dgm:chPref val="1"/>
          <dgm:bulletEnabled val="1"/>
        </dgm:presLayoutVars>
      </dgm:prSet>
      <dgm:spPr/>
    </dgm:pt>
    <dgm:pt modelId="{18B899E6-7F3F-4146-9509-D946A1AD47AB}" type="pres">
      <dgm:prSet presAssocID="{BEFDC239-9421-4285-92C4-70C9253FE76A}" presName="ChildText" presStyleLbl="revTx" presStyleIdx="1" presStyleCnt="3" custScaleX="197406" custLinFactNeighborX="54562" custLinFactNeighborY="-1209">
        <dgm:presLayoutVars>
          <dgm:chMax val="0"/>
          <dgm:chPref val="0"/>
          <dgm:bulletEnabled val="1"/>
        </dgm:presLayoutVars>
      </dgm:prSet>
      <dgm:spPr/>
    </dgm:pt>
    <dgm:pt modelId="{F01F78E0-2A62-44DB-A2AF-B5BFACBDC521}" type="pres">
      <dgm:prSet presAssocID="{D4F1AE3A-4686-4C83-AAC7-E56020FB9E5A}" presName="sibTrans" presStyleCnt="0"/>
      <dgm:spPr/>
    </dgm:pt>
    <dgm:pt modelId="{32463393-4006-45AA-A7F8-5FA512D9FBDC}" type="pres">
      <dgm:prSet presAssocID="{24E8730C-4BF1-47D1-BF3B-1F2B5A01EC78}" presName="composite" presStyleCnt="0"/>
      <dgm:spPr/>
    </dgm:pt>
    <dgm:pt modelId="{A3080F27-F649-4EF1-ADDA-4232C5F9841C}" type="pres">
      <dgm:prSet presAssocID="{24E8730C-4BF1-47D1-BF3B-1F2B5A01EC78}" presName="ParentText" presStyleLbl="node1" presStyleIdx="2" presStyleCnt="3" custScaleX="79960" custScaleY="78877" custLinFactNeighborX="-4676" custLinFactNeighborY="1882">
        <dgm:presLayoutVars>
          <dgm:chMax val="1"/>
          <dgm:chPref val="1"/>
          <dgm:bulletEnabled val="1"/>
        </dgm:presLayoutVars>
      </dgm:prSet>
      <dgm:spPr/>
    </dgm:pt>
    <dgm:pt modelId="{21726A84-8407-4D0D-842A-6792821C9AAA}" type="pres">
      <dgm:prSet presAssocID="{24E8730C-4BF1-47D1-BF3B-1F2B5A01EC78}" presName="FinalChildText" presStyleLbl="revTx" presStyleIdx="2" presStyleCnt="3" custScaleX="159667" custScaleY="112008" custLinFactNeighborX="50498" custLinFactNeighborY="-1209">
        <dgm:presLayoutVars>
          <dgm:chMax val="0"/>
          <dgm:chPref val="0"/>
          <dgm:bulletEnabled val="1"/>
        </dgm:presLayoutVars>
      </dgm:prSet>
      <dgm:spPr/>
    </dgm:pt>
  </dgm:ptLst>
  <dgm:cxnLst>
    <dgm:cxn modelId="{EF45641B-66AB-4DEB-88B6-A498BE6FDC97}" type="presOf" srcId="{B2B048AE-8AAE-4A31-921B-55BCEE336A1D}" destId="{09F18A8A-54B6-4091-8D1D-2EACBC225ABA}" srcOrd="0" destOrd="0" presId="urn:microsoft.com/office/officeart/2005/8/layout/StepDownProcess"/>
    <dgm:cxn modelId="{3B6D7230-D567-4F76-8695-BF15E3A7A1F3}" srcId="{CBBE246D-B807-4B33-8C14-5F6B7D0A455B}" destId="{499EB092-4539-4EE4-B8E2-2B9A3F8D2FF1}" srcOrd="0" destOrd="0" parTransId="{03D4D807-2EB3-462D-AC35-1B06718E6C8F}" sibTransId="{E325FA82-DDCF-48CC-8B7B-A507F2790516}"/>
    <dgm:cxn modelId="{0630AD3A-2C02-4518-80DF-C822DF5E1B80}" srcId="{BEFDC239-9421-4285-92C4-70C9253FE76A}" destId="{786330BB-44FD-4462-9474-FFBE2A4152DE}" srcOrd="0" destOrd="0" parTransId="{3A31538B-B23E-4065-A644-8BEF3C7FCF4A}" sibTransId="{6DE2BC00-3F32-49E3-BE8E-2E42E8641BF4}"/>
    <dgm:cxn modelId="{BCEE7946-CA89-419E-80FA-6A939E68155A}" type="presOf" srcId="{786330BB-44FD-4462-9474-FFBE2A4152DE}" destId="{18B899E6-7F3F-4146-9509-D946A1AD47AB}" srcOrd="0" destOrd="0" presId="urn:microsoft.com/office/officeart/2005/8/layout/StepDownProcess"/>
    <dgm:cxn modelId="{C316DB70-B698-443E-9884-3AA79B822087}" srcId="{CBBE246D-B807-4B33-8C14-5F6B7D0A455B}" destId="{24E8730C-4BF1-47D1-BF3B-1F2B5A01EC78}" srcOrd="2" destOrd="0" parTransId="{0C72E10D-E011-4455-A426-7324A8A138F1}" sibTransId="{253FE38A-2B9D-46C8-980C-8BDFDA03E6F5}"/>
    <dgm:cxn modelId="{EAEE0984-0DD9-4FEB-9D96-0F46A8D6D05F}" type="presOf" srcId="{24E8730C-4BF1-47D1-BF3B-1F2B5A01EC78}" destId="{A3080F27-F649-4EF1-ADDA-4232C5F9841C}" srcOrd="0" destOrd="0" presId="urn:microsoft.com/office/officeart/2005/8/layout/StepDownProcess"/>
    <dgm:cxn modelId="{DE6CBB93-F624-440C-8266-D066FF9CD4DF}" type="presOf" srcId="{499EB092-4539-4EE4-B8E2-2B9A3F8D2FF1}" destId="{28845824-F3B1-4CF2-9915-29B513CEC64F}" srcOrd="0" destOrd="0" presId="urn:microsoft.com/office/officeart/2005/8/layout/StepDownProcess"/>
    <dgm:cxn modelId="{690402CE-169F-4A84-86FE-17B1A9ED36BB}" srcId="{24E8730C-4BF1-47D1-BF3B-1F2B5A01EC78}" destId="{6A1080E4-04E0-42EE-82CE-AD48E094A6CE}" srcOrd="0" destOrd="0" parTransId="{0C1D0354-FE79-4C7D-BE6B-309A8F05BD96}" sibTransId="{38422B6D-9C6C-4928-9596-B7D0E4827105}"/>
    <dgm:cxn modelId="{7880EAE0-57F7-485C-89AC-41FEBFECFB46}" type="presOf" srcId="{6A1080E4-04E0-42EE-82CE-AD48E094A6CE}" destId="{21726A84-8407-4D0D-842A-6792821C9AAA}" srcOrd="0" destOrd="0" presId="urn:microsoft.com/office/officeart/2005/8/layout/StepDownProcess"/>
    <dgm:cxn modelId="{B22D27E2-C9AD-476C-8762-646F002FBF2A}" srcId="{499EB092-4539-4EE4-B8E2-2B9A3F8D2FF1}" destId="{B2B048AE-8AAE-4A31-921B-55BCEE336A1D}" srcOrd="0" destOrd="0" parTransId="{9E4786EA-9F24-49A4-A20C-BC1B923E27DE}" sibTransId="{BE74CF49-1360-47E1-8FAA-72679113E8ED}"/>
    <dgm:cxn modelId="{3957C1EB-DB3B-4193-907D-94BC01A74511}" type="presOf" srcId="{BEFDC239-9421-4285-92C4-70C9253FE76A}" destId="{5BBFCC33-9577-4093-9CFC-1A7C9976E7A5}" srcOrd="0" destOrd="0" presId="urn:microsoft.com/office/officeart/2005/8/layout/StepDownProcess"/>
    <dgm:cxn modelId="{FC3414F2-0CAC-4803-A8D2-CF6D46ADAE12}" type="presOf" srcId="{CBBE246D-B807-4B33-8C14-5F6B7D0A455B}" destId="{1F807F79-FF13-4E3C-8DBF-A11DBE57C6F6}" srcOrd="0" destOrd="0" presId="urn:microsoft.com/office/officeart/2005/8/layout/StepDownProcess"/>
    <dgm:cxn modelId="{A9013BF3-CD22-4E0F-B2E6-D3F4636B7764}" srcId="{CBBE246D-B807-4B33-8C14-5F6B7D0A455B}" destId="{BEFDC239-9421-4285-92C4-70C9253FE76A}" srcOrd="1" destOrd="0" parTransId="{D56F1E2A-EB99-487C-A6E0-06914F63504F}" sibTransId="{D4F1AE3A-4686-4C83-AAC7-E56020FB9E5A}"/>
    <dgm:cxn modelId="{DE974D86-5CC7-497D-88D8-08C198DFBAC4}" type="presParOf" srcId="{1F807F79-FF13-4E3C-8DBF-A11DBE57C6F6}" destId="{2DBE833A-BB72-46FD-B7A0-74C796820FDC}" srcOrd="0" destOrd="0" presId="urn:microsoft.com/office/officeart/2005/8/layout/StepDownProcess"/>
    <dgm:cxn modelId="{1E4AFCD7-6F75-4A13-A57D-83B3A855AC43}" type="presParOf" srcId="{2DBE833A-BB72-46FD-B7A0-74C796820FDC}" destId="{FAB19DA8-338D-49AD-AE90-750CCF7E5497}" srcOrd="0" destOrd="0" presId="urn:microsoft.com/office/officeart/2005/8/layout/StepDownProcess"/>
    <dgm:cxn modelId="{B03969DF-3AAC-47AD-9891-0DD9A9B15EA3}" type="presParOf" srcId="{2DBE833A-BB72-46FD-B7A0-74C796820FDC}" destId="{28845824-F3B1-4CF2-9915-29B513CEC64F}" srcOrd="1" destOrd="0" presId="urn:microsoft.com/office/officeart/2005/8/layout/StepDownProcess"/>
    <dgm:cxn modelId="{66646149-1A0D-48BB-93F7-DAE4AEBBE467}" type="presParOf" srcId="{2DBE833A-BB72-46FD-B7A0-74C796820FDC}" destId="{09F18A8A-54B6-4091-8D1D-2EACBC225ABA}" srcOrd="2" destOrd="0" presId="urn:microsoft.com/office/officeart/2005/8/layout/StepDownProcess"/>
    <dgm:cxn modelId="{945F1928-CD87-412E-A0BA-0D9B448F36FB}" type="presParOf" srcId="{1F807F79-FF13-4E3C-8DBF-A11DBE57C6F6}" destId="{D423BC8F-0791-4886-9739-5197EE0FE300}" srcOrd="1" destOrd="0" presId="urn:microsoft.com/office/officeart/2005/8/layout/StepDownProcess"/>
    <dgm:cxn modelId="{0ED58CD2-24D2-4DE1-94A7-4C71145D9F75}" type="presParOf" srcId="{1F807F79-FF13-4E3C-8DBF-A11DBE57C6F6}" destId="{13B56DEB-74ED-4572-B95E-96EE57B5489F}" srcOrd="2" destOrd="0" presId="urn:microsoft.com/office/officeart/2005/8/layout/StepDownProcess"/>
    <dgm:cxn modelId="{43A9DC5F-06C6-4338-B7A2-EE8D6ECD0EC0}" type="presParOf" srcId="{13B56DEB-74ED-4572-B95E-96EE57B5489F}" destId="{85B917D5-5E83-4A55-AB6F-BF1659908BDB}" srcOrd="0" destOrd="0" presId="urn:microsoft.com/office/officeart/2005/8/layout/StepDownProcess"/>
    <dgm:cxn modelId="{230E7A7F-92FE-49B3-BB57-14350415CD6B}" type="presParOf" srcId="{13B56DEB-74ED-4572-B95E-96EE57B5489F}" destId="{5BBFCC33-9577-4093-9CFC-1A7C9976E7A5}" srcOrd="1" destOrd="0" presId="urn:microsoft.com/office/officeart/2005/8/layout/StepDownProcess"/>
    <dgm:cxn modelId="{A275FDE8-DCFD-4727-BCFA-6604688504FB}" type="presParOf" srcId="{13B56DEB-74ED-4572-B95E-96EE57B5489F}" destId="{18B899E6-7F3F-4146-9509-D946A1AD47AB}" srcOrd="2" destOrd="0" presId="urn:microsoft.com/office/officeart/2005/8/layout/StepDownProcess"/>
    <dgm:cxn modelId="{6AD17091-2CFB-4E0C-A667-C3952AF8657C}" type="presParOf" srcId="{1F807F79-FF13-4E3C-8DBF-A11DBE57C6F6}" destId="{F01F78E0-2A62-44DB-A2AF-B5BFACBDC521}" srcOrd="3" destOrd="0" presId="urn:microsoft.com/office/officeart/2005/8/layout/StepDownProcess"/>
    <dgm:cxn modelId="{A4F5B4B3-0482-43FF-A717-D836C4FFC967}" type="presParOf" srcId="{1F807F79-FF13-4E3C-8DBF-A11DBE57C6F6}" destId="{32463393-4006-45AA-A7F8-5FA512D9FBDC}" srcOrd="4" destOrd="0" presId="urn:microsoft.com/office/officeart/2005/8/layout/StepDownProcess"/>
    <dgm:cxn modelId="{03579258-766E-4723-A6CF-68D00EE74194}" type="presParOf" srcId="{32463393-4006-45AA-A7F8-5FA512D9FBDC}" destId="{A3080F27-F649-4EF1-ADDA-4232C5F9841C}" srcOrd="0" destOrd="0" presId="urn:microsoft.com/office/officeart/2005/8/layout/StepDownProcess"/>
    <dgm:cxn modelId="{25FEA3D0-9BD7-4F3E-835C-723021A3D44A}" type="presParOf" srcId="{32463393-4006-45AA-A7F8-5FA512D9FBDC}" destId="{21726A84-8407-4D0D-842A-6792821C9AAA}"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19DA8-338D-49AD-AE90-750CCF7E5497}">
      <dsp:nvSpPr>
        <dsp:cNvPr id="0" name=""/>
        <dsp:cNvSpPr/>
      </dsp:nvSpPr>
      <dsp:spPr>
        <a:xfrm rot="5400000">
          <a:off x="880880" y="1830757"/>
          <a:ext cx="1748239" cy="1990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845824-F3B1-4CF2-9915-29B513CEC64F}">
      <dsp:nvSpPr>
        <dsp:cNvPr id="0" name=""/>
        <dsp:cNvSpPr/>
      </dsp:nvSpPr>
      <dsp:spPr>
        <a:xfrm>
          <a:off x="484259" y="268880"/>
          <a:ext cx="2902127" cy="141153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dirty="0"/>
            <a:t>Local Emergency Management Organization</a:t>
          </a:r>
        </a:p>
      </dsp:txBody>
      <dsp:txXfrm>
        <a:off x="553177" y="337798"/>
        <a:ext cx="2764291" cy="1273702"/>
      </dsp:txXfrm>
    </dsp:sp>
    <dsp:sp modelId="{09F18A8A-54B6-4091-8D1D-2EACBC225ABA}">
      <dsp:nvSpPr>
        <dsp:cNvPr id="0" name=""/>
        <dsp:cNvSpPr/>
      </dsp:nvSpPr>
      <dsp:spPr>
        <a:xfrm>
          <a:off x="3542905" y="0"/>
          <a:ext cx="4232635" cy="1664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CA" sz="2400" kern="1200" dirty="0"/>
            <a:t>Community emergencies are typically handled at the local level</a:t>
          </a:r>
          <a:r>
            <a:rPr lang="en-CA" sz="2000" kern="1200" dirty="0"/>
            <a:t>. </a:t>
          </a:r>
        </a:p>
      </dsp:txBody>
      <dsp:txXfrm>
        <a:off x="3542905" y="0"/>
        <a:ext cx="4232635" cy="1664989"/>
      </dsp:txXfrm>
    </dsp:sp>
    <dsp:sp modelId="{85B917D5-5E83-4A55-AB6F-BF1659908BDB}">
      <dsp:nvSpPr>
        <dsp:cNvPr id="0" name=""/>
        <dsp:cNvSpPr/>
      </dsp:nvSpPr>
      <dsp:spPr>
        <a:xfrm rot="5400000">
          <a:off x="3493998" y="3888778"/>
          <a:ext cx="1748239" cy="1990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BFCC33-9577-4093-9CFC-1A7C9976E7A5}">
      <dsp:nvSpPr>
        <dsp:cNvPr id="0" name=""/>
        <dsp:cNvSpPr/>
      </dsp:nvSpPr>
      <dsp:spPr>
        <a:xfrm>
          <a:off x="3370517" y="2150847"/>
          <a:ext cx="2263612" cy="165995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dirty="0"/>
            <a:t>Regional EMO</a:t>
          </a:r>
        </a:p>
        <a:p>
          <a:pPr marL="0" lvl="0" indent="0" algn="ctr" defTabSz="1111250">
            <a:lnSpc>
              <a:spcPct val="90000"/>
            </a:lnSpc>
            <a:spcBef>
              <a:spcPct val="0"/>
            </a:spcBef>
            <a:spcAft>
              <a:spcPct val="35000"/>
            </a:spcAft>
            <a:buNone/>
          </a:pPr>
          <a:r>
            <a:rPr lang="en-CA" sz="2500" kern="1200" dirty="0"/>
            <a:t>(REMO)</a:t>
          </a:r>
        </a:p>
      </dsp:txBody>
      <dsp:txXfrm>
        <a:off x="3451564" y="2231894"/>
        <a:ext cx="2101518" cy="1497860"/>
      </dsp:txXfrm>
    </dsp:sp>
    <dsp:sp modelId="{18B899E6-7F3F-4146-9509-D946A1AD47AB}">
      <dsp:nvSpPr>
        <dsp:cNvPr id="0" name=""/>
        <dsp:cNvSpPr/>
      </dsp:nvSpPr>
      <dsp:spPr>
        <a:xfrm>
          <a:off x="6099236" y="2127159"/>
          <a:ext cx="4225400" cy="1664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CA" sz="2400" kern="1200" dirty="0"/>
            <a:t>If community capacity is exceeded or assistance is requested, the  Regional EMO will assist. </a:t>
          </a:r>
        </a:p>
      </dsp:txBody>
      <dsp:txXfrm>
        <a:off x="6099236" y="2127159"/>
        <a:ext cx="4225400" cy="1664989"/>
      </dsp:txXfrm>
    </dsp:sp>
    <dsp:sp modelId="{A3080F27-F649-4EF1-ADDA-4232C5F9841C}">
      <dsp:nvSpPr>
        <dsp:cNvPr id="0" name=""/>
        <dsp:cNvSpPr/>
      </dsp:nvSpPr>
      <dsp:spPr>
        <a:xfrm>
          <a:off x="6165278" y="4424724"/>
          <a:ext cx="2353227" cy="162487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a:t>Territorial EMO</a:t>
          </a:r>
        </a:p>
      </dsp:txBody>
      <dsp:txXfrm>
        <a:off x="6244612" y="4504058"/>
        <a:ext cx="2194559" cy="1466205"/>
      </dsp:txXfrm>
    </dsp:sp>
    <dsp:sp modelId="{21726A84-8407-4D0D-842A-6792821C9AAA}">
      <dsp:nvSpPr>
        <dsp:cNvPr id="0" name=""/>
        <dsp:cNvSpPr/>
      </dsp:nvSpPr>
      <dsp:spPr>
        <a:xfrm>
          <a:off x="8750577" y="4244760"/>
          <a:ext cx="3417611" cy="1864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CA" sz="2400" kern="1200" dirty="0"/>
            <a:t>If regional capacity is exceeded or assistance is requested, the  Territorial EMO will assist. </a:t>
          </a:r>
        </a:p>
      </dsp:txBody>
      <dsp:txXfrm>
        <a:off x="8750577" y="4244760"/>
        <a:ext cx="3417611" cy="186492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24C91-05E3-4D3B-82FF-E579DF210D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5D6412B-42F1-4E40-AE74-CFF4CADB84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B0C65EB-06BC-4129-912B-EB7D86782927}"/>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5" name="Footer Placeholder 4">
            <a:extLst>
              <a:ext uri="{FF2B5EF4-FFF2-40B4-BE49-F238E27FC236}">
                <a16:creationId xmlns:a16="http://schemas.microsoft.com/office/drawing/2014/main" id="{57EADF6E-53D9-41A6-9A84-CE25EE08212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861A5EB-4FA9-4553-90CA-6EB3F07D8880}"/>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100011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AF491-CF43-46E2-9737-63A591C0768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25959C7-C23A-4953-929D-06EAA1E0D3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13B81D-74FC-448B-B8B7-F83924DA2887}"/>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5" name="Footer Placeholder 4">
            <a:extLst>
              <a:ext uri="{FF2B5EF4-FFF2-40B4-BE49-F238E27FC236}">
                <a16:creationId xmlns:a16="http://schemas.microsoft.com/office/drawing/2014/main" id="{1FDAE2C8-C2FD-4D13-93F2-96037D339CD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FCFDB2C-5BF7-47E6-94CA-7C15CEB28A20}"/>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3071424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149F4-9F2E-4066-9A4F-6B5B4C5E50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4D4CBFE-A016-4F6C-86EA-17643B0DEF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F071F1D-0B7B-4C74-9275-9348E7764183}"/>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5" name="Footer Placeholder 4">
            <a:extLst>
              <a:ext uri="{FF2B5EF4-FFF2-40B4-BE49-F238E27FC236}">
                <a16:creationId xmlns:a16="http://schemas.microsoft.com/office/drawing/2014/main" id="{DF07C974-D84F-4739-B4DD-24F2B19CF9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61E133-B0CE-453E-931F-12E0E74FCB29}"/>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2366527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682D-2C85-4BF9-B863-BF3064C1072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FEB3F13-B434-4C9A-97A1-3C3F9F4D4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89F9C5-C91D-45EC-8D96-BE4547DB0263}"/>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5" name="Footer Placeholder 4">
            <a:extLst>
              <a:ext uri="{FF2B5EF4-FFF2-40B4-BE49-F238E27FC236}">
                <a16:creationId xmlns:a16="http://schemas.microsoft.com/office/drawing/2014/main" id="{1F817A6D-905B-493A-9345-73373E3C9C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3468C5-0973-4C75-BA18-9E02EFB2DF33}"/>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180197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9C708-2A73-4824-9C3B-3B35A7D606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6D37507-4B9D-42A9-8CD5-C4919DEE2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E50980-C2D5-49BF-9EF0-99BE87ECC90A}"/>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5" name="Footer Placeholder 4">
            <a:extLst>
              <a:ext uri="{FF2B5EF4-FFF2-40B4-BE49-F238E27FC236}">
                <a16:creationId xmlns:a16="http://schemas.microsoft.com/office/drawing/2014/main" id="{4A832BB3-E11A-4429-8562-EBC430A6D2E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BCE3E7B-91FC-4ABB-AC32-BE3D1BD4F826}"/>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354697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584C8-C490-4F87-AA79-636F5BB8BB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39D0BBD-DF68-4FF6-941D-2152BAAB3A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9051D53-DADE-4F79-9F20-2F4199B5FB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6FF6AFE-4F8F-4AC0-AD3A-746917E77018}"/>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6" name="Footer Placeholder 5">
            <a:extLst>
              <a:ext uri="{FF2B5EF4-FFF2-40B4-BE49-F238E27FC236}">
                <a16:creationId xmlns:a16="http://schemas.microsoft.com/office/drawing/2014/main" id="{C696AD87-F4E5-47AD-A4DC-984779DC66D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211ED54-4691-4017-8A9E-45336D893BF7}"/>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110791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DE504-ACD1-49C2-B7D8-0F1724DFDCF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D840449-F899-466B-89FE-0E543571B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9DA998-1079-4691-A3A0-4294C20E52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94BF2EB-AEB3-4896-9FE0-74C9ED99DC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A9192D-FE65-440C-9116-A10392B29E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E58E06D-FC4E-44EB-BA1C-D7E66EB9660E}"/>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8" name="Footer Placeholder 7">
            <a:extLst>
              <a:ext uri="{FF2B5EF4-FFF2-40B4-BE49-F238E27FC236}">
                <a16:creationId xmlns:a16="http://schemas.microsoft.com/office/drawing/2014/main" id="{1A852537-37A6-4005-BEC9-06310542400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6EC6F28-7E4B-4C79-B95B-B42908E60A93}"/>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62458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CD63-B247-4E92-9554-749E0EF8C4F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4997BC-EBA1-464D-958F-B7E86AFC4C6E}"/>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4" name="Footer Placeholder 3">
            <a:extLst>
              <a:ext uri="{FF2B5EF4-FFF2-40B4-BE49-F238E27FC236}">
                <a16:creationId xmlns:a16="http://schemas.microsoft.com/office/drawing/2014/main" id="{770BCCF4-F04D-43C9-9587-32063611990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B372BFF-66C2-4BD8-AAF9-85DC5EBFB43F}"/>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422831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D9EA6-2FF7-4F03-9D9A-D90AC8D84DB8}"/>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3" name="Footer Placeholder 2">
            <a:extLst>
              <a:ext uri="{FF2B5EF4-FFF2-40B4-BE49-F238E27FC236}">
                <a16:creationId xmlns:a16="http://schemas.microsoft.com/office/drawing/2014/main" id="{2449758B-4C7E-48C1-BEF2-F14E686E94A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ACFB5F2-02AD-4A65-A430-EDE503D3B950}"/>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233299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E3E7-0BF5-44BA-AAC8-86366A407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8903AEC-0858-4E54-A983-2308BF5EC0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08D5F9F-910C-422C-971E-C205A19B1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5030E0-543D-4773-B831-A94C8C3F9F44}"/>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6" name="Footer Placeholder 5">
            <a:extLst>
              <a:ext uri="{FF2B5EF4-FFF2-40B4-BE49-F238E27FC236}">
                <a16:creationId xmlns:a16="http://schemas.microsoft.com/office/drawing/2014/main" id="{0D4E11BE-26E7-4B15-AF86-84EE9E60E6F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88342CA-663C-45C7-AD1A-15BE24867656}"/>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401443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D635-2B91-4B78-B7BD-C11FABDB0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C0EAA13-0EE8-4863-B444-B5A6ACF572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04A6148-E6E8-449E-B8FA-78A205C16F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31C6D9-0941-4825-91C0-71C9DD01BAB2}"/>
              </a:ext>
            </a:extLst>
          </p:cNvPr>
          <p:cNvSpPr>
            <a:spLocks noGrp="1"/>
          </p:cNvSpPr>
          <p:nvPr>
            <p:ph type="dt" sz="half" idx="10"/>
          </p:nvPr>
        </p:nvSpPr>
        <p:spPr/>
        <p:txBody>
          <a:bodyPr/>
          <a:lstStyle/>
          <a:p>
            <a:fld id="{7069977A-D144-43BE-943D-52602EDFC729}" type="datetimeFigureOut">
              <a:rPr lang="en-CA" smtClean="0"/>
              <a:t>2022-04-09</a:t>
            </a:fld>
            <a:endParaRPr lang="en-CA"/>
          </a:p>
        </p:txBody>
      </p:sp>
      <p:sp>
        <p:nvSpPr>
          <p:cNvPr id="6" name="Footer Placeholder 5">
            <a:extLst>
              <a:ext uri="{FF2B5EF4-FFF2-40B4-BE49-F238E27FC236}">
                <a16:creationId xmlns:a16="http://schemas.microsoft.com/office/drawing/2014/main" id="{5975CE22-CF0B-4279-A88A-CD455E34647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EEA06C1-19EC-4DCA-8B61-A15EFC2DAB4C}"/>
              </a:ext>
            </a:extLst>
          </p:cNvPr>
          <p:cNvSpPr>
            <a:spLocks noGrp="1"/>
          </p:cNvSpPr>
          <p:nvPr>
            <p:ph type="sldNum" sz="quarter" idx="12"/>
          </p:nvPr>
        </p:nvSpPr>
        <p:spPr/>
        <p:txBody>
          <a:bodyPr/>
          <a:lstStyle/>
          <a:p>
            <a:fld id="{BA990E7F-6A32-4BB2-911A-7F74684C81B5}" type="slidenum">
              <a:rPr lang="en-CA" smtClean="0"/>
              <a:t>‹#›</a:t>
            </a:fld>
            <a:endParaRPr lang="en-CA"/>
          </a:p>
        </p:txBody>
      </p:sp>
    </p:spTree>
    <p:extLst>
      <p:ext uri="{BB962C8B-B14F-4D97-AF65-F5344CB8AC3E}">
        <p14:creationId xmlns:p14="http://schemas.microsoft.com/office/powerpoint/2010/main" val="355860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845CE4-57BD-48AE-9023-C9537E9B32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81EDF41-D227-4A74-9172-8C844420C6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0AC459D-A9BC-4000-9B1F-F0F69A54A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9977A-D144-43BE-943D-52602EDFC729}" type="datetimeFigureOut">
              <a:rPr lang="en-CA" smtClean="0"/>
              <a:t>2022-04-09</a:t>
            </a:fld>
            <a:endParaRPr lang="en-CA"/>
          </a:p>
        </p:txBody>
      </p:sp>
      <p:sp>
        <p:nvSpPr>
          <p:cNvPr id="5" name="Footer Placeholder 4">
            <a:extLst>
              <a:ext uri="{FF2B5EF4-FFF2-40B4-BE49-F238E27FC236}">
                <a16:creationId xmlns:a16="http://schemas.microsoft.com/office/drawing/2014/main" id="{2D857320-8F0A-4311-8132-A0A14CC6E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E0C23DE-09F5-4A34-871E-22B58002E0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90E7F-6A32-4BB2-911A-7F74684C81B5}" type="slidenum">
              <a:rPr lang="en-CA" smtClean="0"/>
              <a:t>‹#›</a:t>
            </a:fld>
            <a:endParaRPr lang="en-CA"/>
          </a:p>
        </p:txBody>
      </p:sp>
    </p:spTree>
    <p:extLst>
      <p:ext uri="{BB962C8B-B14F-4D97-AF65-F5344CB8AC3E}">
        <p14:creationId xmlns:p14="http://schemas.microsoft.com/office/powerpoint/2010/main" val="381362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2871-C595-4821-8F94-C1223B48F6ED}"/>
              </a:ext>
            </a:extLst>
          </p:cNvPr>
          <p:cNvSpPr>
            <a:spLocks noGrp="1"/>
          </p:cNvSpPr>
          <p:nvPr>
            <p:ph type="ctrTitle"/>
          </p:nvPr>
        </p:nvSpPr>
        <p:spPr>
          <a:xfrm>
            <a:off x="247650" y="1246187"/>
            <a:ext cx="11658600" cy="3840163"/>
          </a:xfrm>
        </p:spPr>
        <p:txBody>
          <a:bodyPr>
            <a:normAutofit/>
          </a:bodyPr>
          <a:lstStyle/>
          <a:p>
            <a:r>
              <a:rPr lang="en-CA" sz="44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Emergency Management Roles and Responsibilities of </a:t>
            </a:r>
            <a:br>
              <a:rPr lang="en-CA" sz="44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br>
            <a:r>
              <a:rPr lang="en-CA" sz="44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Local Emergency Management Organization (LEMO) Members</a:t>
            </a:r>
            <a:endParaRPr lang="en-CA" sz="4400" dirty="0"/>
          </a:p>
        </p:txBody>
      </p:sp>
      <p:sp>
        <p:nvSpPr>
          <p:cNvPr id="3" name="Subtitle 2">
            <a:extLst>
              <a:ext uri="{FF2B5EF4-FFF2-40B4-BE49-F238E27FC236}">
                <a16:creationId xmlns:a16="http://schemas.microsoft.com/office/drawing/2014/main" id="{5F72DDD2-9583-4138-86FF-B2931E31FCED}"/>
              </a:ext>
            </a:extLst>
          </p:cNvPr>
          <p:cNvSpPr>
            <a:spLocks noGrp="1"/>
          </p:cNvSpPr>
          <p:nvPr>
            <p:ph type="subTitle" idx="1"/>
          </p:nvPr>
        </p:nvSpPr>
        <p:spPr>
          <a:xfrm>
            <a:off x="1524000" y="6362699"/>
            <a:ext cx="9144000" cy="428625"/>
          </a:xfrm>
        </p:spPr>
        <p:txBody>
          <a:bodyPr>
            <a:normAutofit/>
          </a:bodyPr>
          <a:lstStyle/>
          <a:p>
            <a:r>
              <a:rPr lang="en-CA" b="1" dirty="0"/>
              <a:t>Fort Liard Community Emergency Plan</a:t>
            </a:r>
          </a:p>
        </p:txBody>
      </p:sp>
      <p:pic>
        <p:nvPicPr>
          <p:cNvPr id="5" name="Picture 4">
            <a:extLst>
              <a:ext uri="{FF2B5EF4-FFF2-40B4-BE49-F238E27FC236}">
                <a16:creationId xmlns:a16="http://schemas.microsoft.com/office/drawing/2014/main" id="{5D9DA771-3F44-40AC-9EFE-8272F7B37051}"/>
              </a:ext>
            </a:extLst>
          </p:cNvPr>
          <p:cNvPicPr>
            <a:picLocks noChangeAspect="1"/>
          </p:cNvPicPr>
          <p:nvPr/>
        </p:nvPicPr>
        <p:blipFill>
          <a:blip r:embed="rId2"/>
          <a:stretch>
            <a:fillRect/>
          </a:stretch>
        </p:blipFill>
        <p:spPr>
          <a:xfrm>
            <a:off x="285750" y="137663"/>
            <a:ext cx="3438525" cy="2476500"/>
          </a:xfrm>
          <a:prstGeom prst="rect">
            <a:avLst/>
          </a:prstGeom>
        </p:spPr>
      </p:pic>
    </p:spTree>
    <p:extLst>
      <p:ext uri="{BB962C8B-B14F-4D97-AF65-F5344CB8AC3E}">
        <p14:creationId xmlns:p14="http://schemas.microsoft.com/office/powerpoint/2010/main" val="400868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51F8F6E-AE45-43D3-9FF5-4B643A750F07}"/>
              </a:ext>
            </a:extLst>
          </p:cNvPr>
          <p:cNvSpPr txBox="1"/>
          <p:nvPr/>
        </p:nvSpPr>
        <p:spPr>
          <a:xfrm>
            <a:off x="609599" y="774700"/>
            <a:ext cx="11582399" cy="5449953"/>
          </a:xfrm>
          <a:prstGeom prst="rect">
            <a:avLst/>
          </a:prstGeom>
          <a:noFill/>
        </p:spPr>
        <p:txBody>
          <a:bodyPr wrap="square">
            <a:spAutoFit/>
          </a:bodyPr>
          <a:lstStyle/>
          <a:p>
            <a:pPr algn="just">
              <a:lnSpc>
                <a:spcPct val="115000"/>
              </a:lnSpc>
              <a:spcAft>
                <a:spcPts val="1000"/>
              </a:spcAft>
            </a:pPr>
            <a:r>
              <a:rPr lang="en-CA" sz="4000" b="1" dirty="0">
                <a:effectLst/>
                <a:latin typeface="Calibri" panose="020F0502020204030204" pitchFamily="34" charset="0"/>
                <a:ea typeface="Times New Roman" panose="02020603050405020304" pitchFamily="18" charset="0"/>
                <a:cs typeface="Calibri" panose="020F0502020204030204" pitchFamily="34" charset="0"/>
              </a:rPr>
              <a:t>Mayor or designate</a:t>
            </a:r>
            <a:endParaRPr lang="en-CA" sz="4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1000"/>
              </a:spcAft>
            </a:pPr>
            <a:r>
              <a:rPr lang="en-CA" sz="3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spcAft>
                <a:spcPts val="1000"/>
              </a:spcAft>
              <a:buFont typeface="Arial" panose="020B0604020202020204" pitchFamily="34" charset="0"/>
              <a:buChar char="•"/>
            </a:pPr>
            <a:r>
              <a:rPr lang="en-CA" sz="3200" dirty="0">
                <a:effectLst/>
                <a:latin typeface="Calibri" panose="020F0502020204030204" pitchFamily="34" charset="0"/>
                <a:ea typeface="Times New Roman" panose="02020603050405020304" pitchFamily="18" charset="0"/>
                <a:cs typeface="Calibri" panose="020F0502020204030204" pitchFamily="34" charset="0"/>
              </a:rPr>
              <a:t>D</a:t>
            </a:r>
            <a:r>
              <a:rPr lang="en-CA" sz="3600" dirty="0">
                <a:effectLst/>
                <a:latin typeface="Calibri" panose="020F0502020204030204" pitchFamily="34" charset="0"/>
                <a:ea typeface="Times New Roman" panose="02020603050405020304" pitchFamily="18" charset="0"/>
                <a:cs typeface="Calibri" panose="020F0502020204030204" pitchFamily="34" charset="0"/>
              </a:rPr>
              <a:t>eclaration/termination of state of local emergency  </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spcAft>
                <a:spcPts val="1000"/>
              </a:spcAft>
              <a:buFont typeface="Arial" panose="020B0604020202020204" pitchFamily="34" charset="0"/>
              <a:buChar char="•"/>
            </a:pPr>
            <a:r>
              <a:rPr lang="en-CA" sz="3600" dirty="0">
                <a:effectLst/>
                <a:latin typeface="Calibri" panose="020F0502020204030204" pitchFamily="34" charset="0"/>
                <a:ea typeface="Times New Roman" panose="02020603050405020304" pitchFamily="18" charset="0"/>
                <a:cs typeface="Calibri" panose="020F0502020204030204" pitchFamily="34" charset="0"/>
              </a:rPr>
              <a:t>Notification of emergency (</a:t>
            </a:r>
            <a:r>
              <a:rPr lang="en-CA" sz="3600" dirty="0" err="1">
                <a:effectLst/>
                <a:latin typeface="Calibri" panose="020F0502020204030204" pitchFamily="34" charset="0"/>
                <a:ea typeface="Times New Roman" panose="02020603050405020304" pitchFamily="18" charset="0"/>
                <a:cs typeface="Calibri" panose="020F0502020204030204" pitchFamily="34" charset="0"/>
              </a:rPr>
              <a:t>ie</a:t>
            </a:r>
            <a:r>
              <a:rPr lang="en-CA" sz="3600" dirty="0">
                <a:effectLst/>
                <a:latin typeface="Calibri" panose="020F0502020204030204" pitchFamily="34" charset="0"/>
                <a:ea typeface="Times New Roman" panose="02020603050405020304" pitchFamily="18" charset="0"/>
                <a:cs typeface="Calibri" panose="020F0502020204030204" pitchFamily="34" charset="0"/>
              </a:rPr>
              <a:t>. residents, MACA and media)</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spcAft>
                <a:spcPts val="1000"/>
              </a:spcAft>
              <a:buFont typeface="Arial" panose="020B0604020202020204" pitchFamily="34" charset="0"/>
              <a:buChar char="•"/>
            </a:pPr>
            <a:r>
              <a:rPr lang="en-CA" sz="3600" dirty="0">
                <a:effectLst/>
                <a:latin typeface="Calibri" panose="020F0502020204030204" pitchFamily="34" charset="0"/>
                <a:ea typeface="Times New Roman" panose="02020603050405020304" pitchFamily="18" charset="0"/>
                <a:cs typeface="Calibri" panose="020F0502020204030204" pitchFamily="34" charset="0"/>
              </a:rPr>
              <a:t>Provide ongoing updates and information on emergency conditions (</a:t>
            </a:r>
            <a:r>
              <a:rPr lang="en-CA" sz="3600" dirty="0" err="1">
                <a:effectLst/>
                <a:latin typeface="Calibri" panose="020F0502020204030204" pitchFamily="34" charset="0"/>
                <a:ea typeface="Times New Roman" panose="02020603050405020304" pitchFamily="18" charset="0"/>
                <a:cs typeface="Calibri" panose="020F0502020204030204" pitchFamily="34" charset="0"/>
              </a:rPr>
              <a:t>ie</a:t>
            </a:r>
            <a:r>
              <a:rPr lang="en-CA" sz="3600" dirty="0">
                <a:effectLst/>
                <a:latin typeface="Calibri" panose="020F0502020204030204" pitchFamily="34" charset="0"/>
                <a:ea typeface="Times New Roman" panose="02020603050405020304" pitchFamily="18" charset="0"/>
                <a:cs typeface="Calibri" panose="020F0502020204030204" pitchFamily="34" charset="0"/>
              </a:rPr>
              <a:t>. residents, MACA and media)</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spcAft>
                <a:spcPts val="1000"/>
              </a:spcAft>
              <a:buFont typeface="Arial" panose="020B0604020202020204" pitchFamily="34" charset="0"/>
              <a:buChar char="•"/>
            </a:pPr>
            <a:r>
              <a:rPr lang="en-CA" sz="3600" dirty="0">
                <a:effectLst/>
                <a:latin typeface="Calibri" panose="020F0502020204030204" pitchFamily="34" charset="0"/>
                <a:ea typeface="Times New Roman" panose="02020603050405020304" pitchFamily="18" charset="0"/>
                <a:cs typeface="Calibri" panose="020F0502020204030204" pitchFamily="34" charset="0"/>
              </a:rPr>
              <a:t>Issue Evacuation Orders</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spcAft>
                <a:spcPts val="1000"/>
              </a:spcAft>
              <a:buFont typeface="Arial" panose="020B0604020202020204" pitchFamily="34" charset="0"/>
              <a:buChar char="•"/>
            </a:pPr>
            <a:r>
              <a:rPr lang="en-CA" sz="3600" dirty="0">
                <a:effectLst/>
                <a:latin typeface="Calibri" panose="020F0502020204030204" pitchFamily="34" charset="0"/>
                <a:ea typeface="Times New Roman" panose="02020603050405020304" pitchFamily="18" charset="0"/>
                <a:cs typeface="Calibri" panose="020F0502020204030204" pitchFamily="34" charset="0"/>
              </a:rPr>
              <a:t>Request mutual aid/other government support </a:t>
            </a:r>
          </a:p>
          <a:p>
            <a:pPr>
              <a:lnSpc>
                <a:spcPct val="115000"/>
              </a:lnSpc>
              <a:spcAft>
                <a:spcPts val="1000"/>
              </a:spcAft>
            </a:pP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1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51F8F6E-AE45-43D3-9FF5-4B643A750F07}"/>
              </a:ext>
            </a:extLst>
          </p:cNvPr>
          <p:cNvSpPr txBox="1"/>
          <p:nvPr/>
        </p:nvSpPr>
        <p:spPr>
          <a:xfrm>
            <a:off x="476115" y="183945"/>
            <a:ext cx="11439728" cy="6821996"/>
          </a:xfrm>
          <a:prstGeom prst="rect">
            <a:avLst/>
          </a:prstGeom>
          <a:noFill/>
        </p:spPr>
        <p:txBody>
          <a:bodyPr wrap="square">
            <a:spAutoFit/>
          </a:bodyPr>
          <a:lstStyle/>
          <a:p>
            <a:pPr algn="just">
              <a:lnSpc>
                <a:spcPct val="115000"/>
              </a:lnSpc>
              <a:spcAft>
                <a:spcPts val="1000"/>
              </a:spcAft>
              <a:tabLst>
                <a:tab pos="5886450" algn="l"/>
              </a:tabLst>
            </a:pPr>
            <a:r>
              <a:rPr lang="en-CA" sz="1800" b="1" dirty="0">
                <a:effectLst/>
                <a:latin typeface="Calibri" panose="020F0502020204030204" pitchFamily="34" charset="0"/>
                <a:ea typeface="Times New Roman" panose="02020603050405020304" pitchFamily="18" charset="0"/>
                <a:cs typeface="Calibri" panose="020F0502020204030204" pitchFamily="34" charset="0"/>
              </a:rPr>
              <a:t> </a:t>
            </a:r>
            <a:r>
              <a:rPr lang="en-CA" sz="4000" b="1" dirty="0">
                <a:effectLst/>
                <a:latin typeface="Calibri" panose="020F0502020204030204" pitchFamily="34" charset="0"/>
                <a:ea typeface="Times New Roman" panose="02020603050405020304" pitchFamily="18" charset="0"/>
                <a:cs typeface="Calibri" panose="020F0502020204030204" pitchFamily="34" charset="0"/>
              </a:rPr>
              <a:t>Local Coordinator (SAO)</a:t>
            </a:r>
            <a:endParaRPr lang="en-CA" sz="4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950"/>
              </a:lnSpc>
              <a:spcAft>
                <a:spcPts val="1000"/>
              </a:spcAft>
            </a:pPr>
            <a:r>
              <a:rPr lang="en-CA" sz="2800" dirty="0">
                <a:effectLst/>
                <a:latin typeface="Calibri" panose="020F0502020204030204" pitchFamily="34" charset="0"/>
                <a:ea typeface="Times New Roman" panose="02020603050405020304" pitchFamily="18" charset="0"/>
                <a:cs typeface="Calibri" panose="020F0502020204030204" pitchFamily="34" charset="0"/>
              </a:rPr>
              <a:t>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CA" sz="2800" dirty="0">
                <a:effectLst/>
                <a:latin typeface="Calibri" panose="020F0502020204030204" pitchFamily="34" charset="0"/>
                <a:ea typeface="Times New Roman" panose="02020603050405020304" pitchFamily="18" charset="0"/>
                <a:cs typeface="Calibri" panose="020F0502020204030204" pitchFamily="34" charset="0"/>
              </a:rPr>
              <a:t>• Coordinate all planning and response activities</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CA" sz="2800" dirty="0">
                <a:effectLst/>
                <a:latin typeface="Calibri" panose="020F0502020204030204" pitchFamily="34" charset="0"/>
                <a:ea typeface="Times New Roman" panose="02020603050405020304" pitchFamily="18" charset="0"/>
                <a:cs typeface="Calibri" panose="020F0502020204030204" pitchFamily="34" charset="0"/>
              </a:rPr>
              <a:t> </a:t>
            </a:r>
          </a:p>
          <a:p>
            <a:r>
              <a:rPr lang="en-CA" sz="2800" dirty="0">
                <a:effectLst/>
                <a:latin typeface="Calibri" panose="020F0502020204030204" pitchFamily="34" charset="0"/>
                <a:ea typeface="Times New Roman" panose="02020603050405020304" pitchFamily="18" charset="0"/>
                <a:cs typeface="Calibri" panose="020F0502020204030204" pitchFamily="34" charset="0"/>
              </a:rPr>
              <a:t>• Recommend declaration/cancellation of a state of local emergency</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CA" sz="2800" dirty="0">
                <a:effectLst/>
                <a:latin typeface="Calibri" panose="020F0502020204030204" pitchFamily="34" charset="0"/>
                <a:ea typeface="Times New Roman" panose="02020603050405020304" pitchFamily="18" charset="0"/>
                <a:cs typeface="Calibri" panose="020F0502020204030204" pitchFamily="34" charset="0"/>
              </a:rPr>
              <a:t> </a:t>
            </a:r>
          </a:p>
          <a:p>
            <a:r>
              <a:rPr lang="en-CA" sz="2800" dirty="0">
                <a:effectLst/>
                <a:latin typeface="Calibri" panose="020F0502020204030204" pitchFamily="34" charset="0"/>
                <a:ea typeface="Times New Roman" panose="02020603050405020304" pitchFamily="18" charset="0"/>
                <a:cs typeface="Calibri" panose="020F0502020204030204" pitchFamily="34" charset="0"/>
              </a:rPr>
              <a:t>• Implement plans and coordinate inter-agency operations</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CA" sz="2800" dirty="0">
                <a:effectLst/>
                <a:latin typeface="Calibri" panose="020F0502020204030204" pitchFamily="34" charset="0"/>
                <a:ea typeface="Times New Roman" panose="02020603050405020304" pitchFamily="18" charset="0"/>
                <a:cs typeface="Calibri" panose="020F0502020204030204" pitchFamily="34" charset="0"/>
              </a:rPr>
              <a:t> </a:t>
            </a:r>
          </a:p>
          <a:p>
            <a:r>
              <a:rPr lang="en-CA" sz="2800" dirty="0">
                <a:effectLst/>
                <a:latin typeface="Calibri" panose="020F0502020204030204" pitchFamily="34" charset="0"/>
                <a:ea typeface="Times New Roman" panose="02020603050405020304" pitchFamily="18" charset="0"/>
                <a:cs typeface="Calibri" panose="020F0502020204030204" pitchFamily="34" charset="0"/>
              </a:rPr>
              <a:t>• Liaise with MACA, other government departments and industry associations</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r>
              <a:rPr lang="en-CA" sz="2800" dirty="0">
                <a:effectLst/>
                <a:latin typeface="Calibri" panose="020F0502020204030204" pitchFamily="34" charset="0"/>
                <a:ea typeface="Times New Roman" panose="02020603050405020304" pitchFamily="18" charset="0"/>
                <a:cs typeface="Calibri" panose="020F0502020204030204" pitchFamily="34" charset="0"/>
              </a:rPr>
              <a:t>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r>
              <a:rPr lang="en-CA" sz="2800" dirty="0">
                <a:effectLst/>
                <a:latin typeface="Calibri" panose="020F0502020204030204" pitchFamily="34" charset="0"/>
                <a:ea typeface="Times New Roman" panose="02020603050405020304" pitchFamily="18" charset="0"/>
                <a:cs typeface="Calibri" panose="020F0502020204030204" pitchFamily="34" charset="0"/>
              </a:rPr>
              <a:t>• Oversight on overall public information arrangements and approval of content</a:t>
            </a:r>
          </a:p>
          <a:p>
            <a:pPr marL="266700" indent="-266700"/>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266700" indent="-266700">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Oversight on public information and messaging</a:t>
            </a:r>
          </a:p>
          <a:p>
            <a:pPr>
              <a:lnSpc>
                <a:spcPct val="115000"/>
              </a:lnSpc>
              <a:spcAft>
                <a:spcPts val="1000"/>
              </a:spcAft>
            </a:pP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450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15145D-366C-4464-9857-51AD5D219D95}"/>
              </a:ext>
            </a:extLst>
          </p:cNvPr>
          <p:cNvSpPr txBox="1"/>
          <p:nvPr/>
        </p:nvSpPr>
        <p:spPr>
          <a:xfrm>
            <a:off x="1536969" y="604237"/>
            <a:ext cx="10051915" cy="6253763"/>
          </a:xfrm>
          <a:prstGeom prst="rect">
            <a:avLst/>
          </a:prstGeom>
          <a:noFill/>
        </p:spPr>
        <p:txBody>
          <a:bodyPr wrap="square">
            <a:spAutoFit/>
          </a:bodyPr>
          <a:lstStyle/>
          <a:p>
            <a:pPr>
              <a:lnSpc>
                <a:spcPct val="115000"/>
              </a:lnSpc>
              <a:spcAft>
                <a:spcPts val="1000"/>
              </a:spcAft>
            </a:pPr>
            <a:endParaRPr lang="en-CA" sz="1800" b="1"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CA" sz="3600" b="1" dirty="0" err="1">
                <a:effectLst/>
                <a:latin typeface="Calibri" panose="020F0502020204030204" pitchFamily="34" charset="0"/>
                <a:ea typeface="Times New Roman" panose="02020603050405020304" pitchFamily="18" charset="0"/>
                <a:cs typeface="Calibri" panose="020F0502020204030204" pitchFamily="34" charset="0"/>
              </a:rPr>
              <a:t>Acho</a:t>
            </a:r>
            <a:r>
              <a:rPr lang="en-CA" sz="3600" b="1" dirty="0">
                <a:effectLst/>
                <a:latin typeface="Calibri" panose="020F0502020204030204" pitchFamily="34" charset="0"/>
                <a:ea typeface="Times New Roman" panose="02020603050405020304" pitchFamily="18" charset="0"/>
                <a:cs typeface="Calibri" panose="020F0502020204030204" pitchFamily="34" charset="0"/>
              </a:rPr>
              <a:t> Dene </a:t>
            </a:r>
            <a:r>
              <a:rPr lang="en-CA" sz="3600" b="1" dirty="0" err="1">
                <a:effectLst/>
                <a:latin typeface="Calibri" panose="020F0502020204030204" pitchFamily="34" charset="0"/>
                <a:ea typeface="Times New Roman" panose="02020603050405020304" pitchFamily="18" charset="0"/>
                <a:cs typeface="Calibri" panose="020F0502020204030204" pitchFamily="34" charset="0"/>
              </a:rPr>
              <a:t>Koe</a:t>
            </a:r>
            <a:r>
              <a:rPr lang="en-CA" sz="3600" b="1" dirty="0">
                <a:effectLst/>
                <a:latin typeface="Calibri" panose="020F0502020204030204" pitchFamily="34" charset="0"/>
                <a:ea typeface="Times New Roman" panose="02020603050405020304" pitchFamily="18" charset="0"/>
                <a:cs typeface="Calibri" panose="020F0502020204030204" pitchFamily="34" charset="0"/>
              </a:rPr>
              <a:t> First Nation (ADKFN)</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CA"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Contribute to community emergency planning by participating in LEMO planning and preparedness</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90170">
              <a:lnSpc>
                <a:spcPct val="115000"/>
              </a:lnSpc>
              <a:spcAft>
                <a:spcPts val="1000"/>
              </a:spcAft>
            </a:pPr>
            <a:r>
              <a:rPr lang="en-CA" sz="2800" b="1" dirty="0">
                <a:effectLst/>
                <a:latin typeface="Calibri" panose="020F0502020204030204" pitchFamily="34" charset="0"/>
                <a:ea typeface="Times New Roman" panose="02020603050405020304" pitchFamily="18" charset="0"/>
                <a:cs typeface="Calibri" panose="020F0502020204030204" pitchFamily="34" charset="0"/>
              </a:rPr>
              <a:t>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Support responses to emergencies by being a source of LEMO public information to ADKFN members</a:t>
            </a:r>
            <a:endParaRPr lang="en-CA"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Aft>
                <a:spcPts val="1000"/>
              </a:spcAft>
              <a:buFont typeface="Symbol" panose="05050102010706020507" pitchFamily="18" charset="2"/>
              <a:buChar char=""/>
            </a:pPr>
            <a:endParaRPr lang="en-CA"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Aft>
                <a:spcPts val="1000"/>
              </a:spcAft>
              <a:buFont typeface="Symbol" panose="05050102010706020507" pitchFamily="18" charset="2"/>
              <a:buChar char=""/>
            </a:pPr>
            <a:endParaRPr lang="en-CA"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Aft>
                <a:spcPts val="1000"/>
              </a:spcAft>
              <a:buFont typeface="Symbol" panose="05050102010706020507" pitchFamily="18" charset="2"/>
              <a:buChar char=""/>
            </a:pPr>
            <a:endParaRPr lang="en-CA" dirty="0">
              <a:latin typeface="Calibri" panose="020F0502020204030204" pitchFamily="34" charset="0"/>
              <a:ea typeface="Times New Roman" panose="02020603050405020304" pitchFamily="18" charset="0"/>
              <a:cs typeface="Calibri" panose="020F0502020204030204" pitchFamily="34" charset="0"/>
            </a:endParaRPr>
          </a:p>
          <a:p>
            <a:pPr lvl="0">
              <a:lnSpc>
                <a:spcPct val="115000"/>
              </a:lnSpc>
              <a:spcAft>
                <a:spcPts val="1000"/>
              </a:spcAft>
            </a:pPr>
            <a:r>
              <a:rPr lang="en-CA" sz="18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20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7FF23B-1EF9-4EA2-B321-9552159D1FE6}"/>
              </a:ext>
            </a:extLst>
          </p:cNvPr>
          <p:cNvSpPr txBox="1"/>
          <p:nvPr/>
        </p:nvSpPr>
        <p:spPr>
          <a:xfrm>
            <a:off x="318053" y="-278295"/>
            <a:ext cx="11787809" cy="6242927"/>
          </a:xfrm>
          <a:prstGeom prst="rect">
            <a:avLst/>
          </a:prstGeom>
          <a:noFill/>
        </p:spPr>
        <p:txBody>
          <a:bodyPr wrap="square">
            <a:spAutoFit/>
          </a:bodyPr>
          <a:lstStyle/>
          <a:p>
            <a:pPr>
              <a:lnSpc>
                <a:spcPct val="115000"/>
              </a:lnSpc>
              <a:spcAft>
                <a:spcPts val="1000"/>
              </a:spcAft>
            </a:pPr>
            <a:r>
              <a:rPr lang="en-CA" sz="1800" b="1" dirty="0">
                <a:effectLst/>
                <a:latin typeface="Calibri" panose="020F0502020204030204" pitchFamily="34" charset="0"/>
                <a:ea typeface="Times New Roman" panose="02020603050405020304" pitchFamily="18" charset="0"/>
                <a:cs typeface="Calibri" panose="020F0502020204030204" pitchFamily="34" charset="0"/>
              </a:rPr>
              <a:t>	</a:t>
            </a:r>
          </a:p>
          <a:p>
            <a:pPr>
              <a:lnSpc>
                <a:spcPct val="115000"/>
              </a:lnSpc>
              <a:spcAft>
                <a:spcPts val="1000"/>
              </a:spcAft>
            </a:pPr>
            <a:r>
              <a:rPr lang="en-CA" sz="2800" b="1" dirty="0">
                <a:effectLst/>
                <a:latin typeface="Calibri" panose="020F0502020204030204" pitchFamily="34" charset="0"/>
                <a:ea typeface="Times New Roman" panose="02020603050405020304" pitchFamily="18" charset="0"/>
                <a:cs typeface="Calibri" panose="020F0502020204030204" pitchFamily="34" charset="0"/>
              </a:rPr>
              <a:t>Community Safety Officer </a:t>
            </a:r>
            <a:endParaRPr lang="en-CA" sz="2800" b="1"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endParaRPr lang="en-CA" sz="2400" dirty="0">
              <a:effectLst/>
              <a:latin typeface="Calibri" panose="020F0502020204030204" pitchFamily="34" charset="0"/>
              <a:ea typeface="Times New Roman" panose="02020603050405020304" pitchFamily="18" charset="0"/>
              <a:cs typeface="Calibri" panose="020F0502020204030204" pitchFamily="34" charset="0"/>
            </a:endParaRPr>
          </a:p>
          <a:p>
            <a:pPr marL="611187" indent="-342900">
              <a:lnSpc>
                <a:spcPts val="95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Assess and report on possible consequences associated with </a:t>
            </a:r>
            <a:r>
              <a:rPr lang="en-CA" sz="2400" dirty="0">
                <a:latin typeface="Calibri" panose="020F0502020204030204" pitchFamily="34" charset="0"/>
                <a:ea typeface="Times New Roman" panose="02020603050405020304" pitchFamily="18" charset="0"/>
                <a:cs typeface="Calibri" panose="020F0502020204030204" pitchFamily="34" charset="0"/>
              </a:rPr>
              <a:t>an</a:t>
            </a:r>
            <a:r>
              <a:rPr lang="en-CA" sz="2400" dirty="0">
                <a:effectLst/>
                <a:latin typeface="Calibri" panose="020F0502020204030204" pitchFamily="34" charset="0"/>
                <a:ea typeface="Times New Roman" panose="02020603050405020304" pitchFamily="18" charset="0"/>
                <a:cs typeface="Calibri" panose="020F0502020204030204" pitchFamily="34" charset="0"/>
              </a:rPr>
              <a:t> emergency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Support site security and protection of life, property and evidence</a:t>
            </a:r>
          </a:p>
          <a:p>
            <a:pPr marL="611187"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Manage availability/access to emergency communications during emergency operations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Support the RCMP with coordination/control of ground search and rescue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Traffic and crowd control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Emergency site management, when required to assist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Support evacuation operations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Assist with flood watch monitoring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611187"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Oversee support services to vulnerable populations during an emergency</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667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8C268F-E559-49C4-9C8A-D7FDE93C47BF}"/>
              </a:ext>
            </a:extLst>
          </p:cNvPr>
          <p:cNvSpPr txBox="1"/>
          <p:nvPr/>
        </p:nvSpPr>
        <p:spPr>
          <a:xfrm>
            <a:off x="427383" y="516833"/>
            <a:ext cx="11764617" cy="5533823"/>
          </a:xfrm>
          <a:prstGeom prst="rect">
            <a:avLst/>
          </a:prstGeom>
          <a:noFill/>
        </p:spPr>
        <p:txBody>
          <a:bodyPr wrap="square">
            <a:spAutoFit/>
          </a:bodyPr>
          <a:lstStyle/>
          <a:p>
            <a:pPr>
              <a:lnSpc>
                <a:spcPct val="115000"/>
              </a:lnSpc>
              <a:spcAft>
                <a:spcPts val="800"/>
              </a:spcAft>
            </a:pPr>
            <a:r>
              <a:rPr lang="en-CA" sz="3200" b="1" dirty="0">
                <a:effectLst/>
                <a:latin typeface="Calibri" panose="020F0502020204030204" pitchFamily="34" charset="0"/>
                <a:ea typeface="Times New Roman" panose="02020603050405020304" pitchFamily="18" charset="0"/>
                <a:cs typeface="Times New Roman" panose="02020603050405020304" pitchFamily="18" charset="0"/>
              </a:rPr>
              <a:t>Environment and Natural Resources (ENR)</a:t>
            </a:r>
          </a:p>
          <a:p>
            <a:pPr>
              <a:lnSpc>
                <a:spcPct val="115000"/>
              </a:lnSpc>
              <a:spcAft>
                <a:spcPts val="800"/>
              </a:spcAft>
            </a:pPr>
            <a:endParaRPr lang="en-CA" sz="3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Take measures to protect ENR facilities and equipment during emergencies, and plan for local/regional staff availability to fulfill departmental emergency responsibilities in the community</a:t>
            </a:r>
          </a:p>
          <a:p>
            <a:pPr marL="90170" indent="-90170">
              <a:lnSpc>
                <a:spcPct val="107000"/>
              </a:lnSpc>
              <a:spcAft>
                <a:spcPts val="1000"/>
              </a:spcAft>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nSpc>
                <a:spcPct val="107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Provide technical personnel and advice to local authorities on risks and impacts regarding environmental protection, forest management, water resources and wildlife</a:t>
            </a:r>
          </a:p>
          <a:p>
            <a:pPr marL="90170" indent="-90170">
              <a:lnSpc>
                <a:spcPct val="107000"/>
              </a:lnSpc>
              <a:spcAft>
                <a:spcPts val="1000"/>
              </a:spcAft>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Provide situational awareness on incidents, damage assessment information, and advice on recovery options within areas of ENR interest</a:t>
            </a:r>
          </a:p>
        </p:txBody>
      </p:sp>
    </p:spTree>
    <p:extLst>
      <p:ext uri="{BB962C8B-B14F-4D97-AF65-F5344CB8AC3E}">
        <p14:creationId xmlns:p14="http://schemas.microsoft.com/office/powerpoint/2010/main" val="198784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D3E630-5DBC-4D33-BD80-8D14A9AAC5C4}"/>
              </a:ext>
            </a:extLst>
          </p:cNvPr>
          <p:cNvSpPr txBox="1"/>
          <p:nvPr/>
        </p:nvSpPr>
        <p:spPr>
          <a:xfrm>
            <a:off x="188843" y="437546"/>
            <a:ext cx="12003157" cy="5759590"/>
          </a:xfrm>
          <a:prstGeom prst="rect">
            <a:avLst/>
          </a:prstGeom>
          <a:noFill/>
        </p:spPr>
        <p:txBody>
          <a:bodyPr wrap="square">
            <a:spAutoFit/>
          </a:bodyPr>
          <a:lstStyle/>
          <a:p>
            <a:pPr>
              <a:lnSpc>
                <a:spcPct val="107000"/>
              </a:lnSpc>
              <a:spcAft>
                <a:spcPts val="800"/>
              </a:spcAft>
            </a:pPr>
            <a:r>
              <a:rPr lang="en-CA" sz="2400" b="1" dirty="0">
                <a:effectLst/>
                <a:latin typeface="Calibri" panose="020F0502020204030204" pitchFamily="34" charset="0"/>
                <a:ea typeface="Times New Roman" panose="02020603050405020304" pitchFamily="18" charset="0"/>
                <a:cs typeface="Times New Roman" panose="02020603050405020304" pitchFamily="18" charset="0"/>
              </a:rPr>
              <a:t>NWT Health &amp; Social Services Authority (NTHSSA) – </a:t>
            </a:r>
            <a:r>
              <a:rPr lang="en-CA" sz="2400" b="1" dirty="0" err="1">
                <a:effectLst/>
                <a:latin typeface="Calibri" panose="020F0502020204030204" pitchFamily="34" charset="0"/>
                <a:ea typeface="Times New Roman" panose="02020603050405020304" pitchFamily="18" charset="0"/>
                <a:cs typeface="Times New Roman" panose="02020603050405020304" pitchFamily="18" charset="0"/>
              </a:rPr>
              <a:t>Deh</a:t>
            </a:r>
            <a:r>
              <a:rPr lang="en-CA" sz="2400" b="1" dirty="0">
                <a:effectLst/>
                <a:latin typeface="Calibri" panose="020F0502020204030204" pitchFamily="34" charset="0"/>
                <a:ea typeface="Times New Roman" panose="02020603050405020304" pitchFamily="18" charset="0"/>
                <a:cs typeface="Times New Roman" panose="02020603050405020304" pitchFamily="18" charset="0"/>
              </a:rPr>
              <a:t> Cho Region</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CA" sz="2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68288" lvl="0" indent="-268288">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Take available measures to protect local NTHSSA facilities &amp; equipment and plan for continuity of essential services</a:t>
            </a:r>
          </a:p>
          <a:p>
            <a:pPr marL="268288" indent="-268288">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Manage/redeploy health resources (people, supplies and equipment) as required during an emergency to continue providing essential health services, as circumstances permit </a:t>
            </a:r>
            <a:endParaRPr lang="en-CA" sz="2400" dirty="0">
              <a:latin typeface="Calibri" panose="020F0502020204030204" pitchFamily="34" charset="0"/>
              <a:ea typeface="Times New Roman" panose="02020603050405020304" pitchFamily="18" charset="0"/>
              <a:cs typeface="Times New Roman" panose="02020603050405020304" pitchFamily="18" charset="0"/>
            </a:endParaRPr>
          </a:p>
          <a:p>
            <a:pPr marL="268288" indent="-268288">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Calibri" panose="020F0502020204030204" pitchFamily="34" charset="0"/>
              </a:rPr>
              <a:t>Support the dissemination of public advisories on Public Health/Environmental Health</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68288" lvl="0" indent="-268288">
              <a:lnSpc>
                <a:spcPct val="107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Support provision of critical incident stress debriefing for victims </a:t>
            </a:r>
            <a:r>
              <a:rPr lang="en-CA" sz="2400" dirty="0">
                <a:latin typeface="Calibri" panose="020F0502020204030204" pitchFamily="34" charset="0"/>
                <a:ea typeface="Times New Roman" panose="02020603050405020304" pitchFamily="18" charset="0"/>
                <a:cs typeface="Times New Roman" panose="02020603050405020304" pitchFamily="18" charset="0"/>
              </a:rPr>
              <a:t>&amp;</a:t>
            </a: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 emergency personnel</a:t>
            </a:r>
          </a:p>
          <a:p>
            <a:pPr marL="268288" lvl="0" indent="-268288">
              <a:lnSpc>
                <a:spcPct val="107000"/>
              </a:lnSpc>
              <a:spcAft>
                <a:spcPts val="8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Support provision of evacuation of health facilities and movement of patients, when required</a:t>
            </a:r>
          </a:p>
          <a:p>
            <a:pPr marL="268288" lvl="0" indent="-268288">
              <a:lnSpc>
                <a:spcPct val="107000"/>
              </a:lnSpc>
              <a:spcAft>
                <a:spcPts val="8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Assist affected communities in delivery of social services</a:t>
            </a:r>
          </a:p>
          <a:p>
            <a:pPr marL="268288" lvl="0" indent="-268288">
              <a:lnSpc>
                <a:spcPct val="107000"/>
              </a:lnSpc>
              <a:spcAft>
                <a:spcPts val="8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Assist in providing or arranging for emergency shelter, food and clothing for disaster victims, registration and inquiry services, and personal services</a:t>
            </a:r>
          </a:p>
        </p:txBody>
      </p:sp>
    </p:spTree>
    <p:extLst>
      <p:ext uri="{BB962C8B-B14F-4D97-AF65-F5344CB8AC3E}">
        <p14:creationId xmlns:p14="http://schemas.microsoft.com/office/powerpoint/2010/main" val="2054373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95871A-19C5-4185-9FF3-BFBAF061A66A}"/>
              </a:ext>
            </a:extLst>
          </p:cNvPr>
          <p:cNvSpPr txBox="1"/>
          <p:nvPr/>
        </p:nvSpPr>
        <p:spPr>
          <a:xfrm>
            <a:off x="305214" y="308113"/>
            <a:ext cx="11581572" cy="5801203"/>
          </a:xfrm>
          <a:prstGeom prst="rect">
            <a:avLst/>
          </a:prstGeom>
          <a:noFill/>
        </p:spPr>
        <p:txBody>
          <a:bodyPr wrap="square">
            <a:spAutoFit/>
          </a:bodyPr>
          <a:lstStyle/>
          <a:p>
            <a:pPr>
              <a:lnSpc>
                <a:spcPct val="115000"/>
              </a:lnSpc>
              <a:spcAft>
                <a:spcPts val="1000"/>
              </a:spcAft>
            </a:pPr>
            <a:r>
              <a:rPr lang="en-CA" sz="3600" b="1" dirty="0">
                <a:effectLst/>
                <a:latin typeface="Calibri" panose="020F0502020204030204" pitchFamily="34" charset="0"/>
                <a:ea typeface="Times New Roman" panose="02020603050405020304" pitchFamily="18" charset="0"/>
                <a:cs typeface="Calibri" panose="020F0502020204030204" pitchFamily="34" charset="0"/>
              </a:rPr>
              <a:t>RCMP</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CA" sz="1800" b="1" dirty="0">
                <a:effectLst/>
                <a:latin typeface="Calibri" panose="020F0502020204030204" pitchFamily="34" charset="0"/>
                <a:ea typeface="Times New Roman" panose="02020603050405020304" pitchFamily="18" charset="0"/>
                <a:cs typeface="Calibri" panose="020F0502020204030204" pitchFamily="34" charset="0"/>
              </a:rPr>
              <a:t> </a:t>
            </a:r>
            <a:r>
              <a:rPr lang="en-CA" sz="2800" dirty="0">
                <a:effectLst/>
                <a:latin typeface="Calibri" panose="020F0502020204030204" pitchFamily="34" charset="0"/>
                <a:ea typeface="Times New Roman" panose="02020603050405020304" pitchFamily="18" charset="0"/>
                <a:cs typeface="Calibri" panose="020F0502020204030204" pitchFamily="34" charset="0"/>
              </a:rPr>
              <a:t>The RCMP participate in LEMO operational planning and communications in responding to an emergency.  The RCMP are also responsible for delivering on territorial and community policing priorities outlined in NWT Territorial Police Services Agreement, including:</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55600" indent="-355600">
              <a:lnSpc>
                <a:spcPct val="115000"/>
              </a:lnSpc>
              <a:spcAft>
                <a:spcPts val="1000"/>
              </a:spcAft>
              <a:buFont typeface="Arial" panose="020B0604020202020204" pitchFamily="34" charset="0"/>
              <a:buChar char="•"/>
              <a:tabLst>
                <a:tab pos="357188" algn="l"/>
              </a:tabLst>
            </a:pPr>
            <a:r>
              <a:rPr lang="en-CA" sz="2800" dirty="0">
                <a:effectLst/>
                <a:latin typeface="Calibri" panose="020F0502020204030204" pitchFamily="34" charset="0"/>
                <a:ea typeface="Times New Roman" panose="02020603050405020304" pitchFamily="18" charset="0"/>
                <a:cs typeface="Calibri" panose="020F0502020204030204" pitchFamily="34" charset="0"/>
              </a:rPr>
              <a:t>Law Enforcement</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55600" indent="-355600">
              <a:lnSpc>
                <a:spcPct val="115000"/>
              </a:lnSpc>
              <a:spcAft>
                <a:spcPts val="1000"/>
              </a:spcAft>
              <a:buFont typeface="Arial" panose="020B0604020202020204" pitchFamily="34" charset="0"/>
              <a:buChar char="•"/>
              <a:tabLst>
                <a:tab pos="357188" algn="l"/>
              </a:tabLst>
            </a:pPr>
            <a:r>
              <a:rPr lang="en-CA" sz="2800" dirty="0">
                <a:effectLst/>
                <a:latin typeface="Calibri" panose="020F0502020204030204" pitchFamily="34" charset="0"/>
                <a:ea typeface="Times New Roman" panose="02020603050405020304" pitchFamily="18" charset="0"/>
                <a:cs typeface="Calibri" panose="020F0502020204030204" pitchFamily="34" charset="0"/>
              </a:rPr>
              <a:t>Coordination of ground search and rescue operations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55600" indent="-355600">
              <a:lnSpc>
                <a:spcPct val="115000"/>
              </a:lnSpc>
              <a:spcAft>
                <a:spcPts val="1000"/>
              </a:spcAft>
              <a:buFont typeface="Arial" panose="020B0604020202020204" pitchFamily="34" charset="0"/>
              <a:buChar char="•"/>
              <a:tabLst>
                <a:tab pos="357188" algn="l"/>
              </a:tabLst>
            </a:pPr>
            <a:r>
              <a:rPr lang="en-CA" sz="2800" dirty="0">
                <a:effectLst/>
                <a:latin typeface="Calibri" panose="020F0502020204030204" pitchFamily="34" charset="0"/>
                <a:ea typeface="Times New Roman" panose="02020603050405020304" pitchFamily="18" charset="0"/>
                <a:cs typeface="Calibri" panose="020F0502020204030204" pitchFamily="34" charset="0"/>
              </a:rPr>
              <a:t>Assistance to Transportation Safety Board in conducting accident investigations</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55600" indent="-355600">
              <a:lnSpc>
                <a:spcPct val="115000"/>
              </a:lnSpc>
              <a:spcAft>
                <a:spcPts val="1000"/>
              </a:spcAft>
              <a:buFont typeface="Arial" panose="020B0604020202020204" pitchFamily="34" charset="0"/>
              <a:buChar char="•"/>
              <a:tabLst>
                <a:tab pos="357188" algn="l"/>
              </a:tabLst>
            </a:pPr>
            <a:r>
              <a:rPr lang="en-CA" sz="2800" dirty="0">
                <a:effectLst/>
                <a:latin typeface="Calibri" panose="020F0502020204030204" pitchFamily="34" charset="0"/>
                <a:ea typeface="Times New Roman" panose="02020603050405020304" pitchFamily="18" charset="0"/>
                <a:cs typeface="Calibri" panose="020F0502020204030204" pitchFamily="34" charset="0"/>
              </a:rPr>
              <a:t>Assistance to the Coroner</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40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102B27-958F-4D2C-A54A-1C6E1CEBF120}"/>
              </a:ext>
            </a:extLst>
          </p:cNvPr>
          <p:cNvSpPr txBox="1"/>
          <p:nvPr/>
        </p:nvSpPr>
        <p:spPr>
          <a:xfrm>
            <a:off x="544996" y="278295"/>
            <a:ext cx="11102008" cy="6679970"/>
          </a:xfrm>
          <a:prstGeom prst="rect">
            <a:avLst/>
          </a:prstGeom>
          <a:noFill/>
        </p:spPr>
        <p:txBody>
          <a:bodyPr wrap="square">
            <a:spAutoFit/>
          </a:bodyPr>
          <a:lstStyle/>
          <a:p>
            <a:r>
              <a:rPr lang="en-CA" sz="2800" b="1" dirty="0">
                <a:effectLst/>
                <a:latin typeface="Calibri" panose="020F0502020204030204" pitchFamily="34" charset="0"/>
                <a:ea typeface="Times New Roman" panose="02020603050405020304" pitchFamily="18" charset="0"/>
                <a:cs typeface="Calibri" panose="020F0502020204030204" pitchFamily="34" charset="0"/>
              </a:rPr>
              <a:t>School Principal/Teachers</a:t>
            </a:r>
          </a:p>
          <a:p>
            <a:pPr marL="269875" indent="-182563"/>
            <a:endParaRPr lang="en-CA" sz="2800" b="1" dirty="0">
              <a:effectLst/>
              <a:latin typeface="Calibri" panose="020F0502020204030204" pitchFamily="34" charset="0"/>
              <a:ea typeface="Times New Roman" panose="02020603050405020304" pitchFamily="18" charset="0"/>
              <a:cs typeface="Calibri" panose="020F0502020204030204" pitchFamily="34" charset="0"/>
            </a:endParaRPr>
          </a:p>
          <a:p>
            <a:pPr marL="269875" indent="-182563">
              <a:lnSpc>
                <a:spcPts val="950"/>
              </a:lnSpc>
              <a:spcAft>
                <a:spcPts val="1000"/>
              </a:spcAft>
            </a:pPr>
            <a:r>
              <a:rPr lang="en-CA" sz="1800" dirty="0">
                <a:effectLst/>
                <a:latin typeface="Calibri" panose="020F0502020204030204" pitchFamily="34" charset="0"/>
                <a:ea typeface="Times New Roman" panose="02020603050405020304" pitchFamily="18" charset="0"/>
                <a:cs typeface="Calibri" panose="020F0502020204030204" pitchFamily="34" charset="0"/>
              </a:rPr>
              <a:t> </a:t>
            </a:r>
            <a:r>
              <a:rPr lang="en-CA" sz="2400" dirty="0">
                <a:effectLst/>
                <a:latin typeface="Calibri" panose="020F0502020204030204" pitchFamily="34" charset="0"/>
                <a:ea typeface="Times New Roman" panose="02020603050405020304" pitchFamily="18" charset="0"/>
                <a:cs typeface="Calibri" panose="020F0502020204030204" pitchFamily="34" charset="0"/>
              </a:rPr>
              <a:t>• Student care and protection in on-site emergencies</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69875" indent="-182563">
              <a:lnSpc>
                <a:spcPts val="950"/>
              </a:lnSpc>
              <a:spcAft>
                <a:spcPts val="1000"/>
              </a:spcAft>
            </a:pPr>
            <a:r>
              <a:rPr lang="en-CA" sz="2400" dirty="0">
                <a:effectLst/>
                <a:latin typeface="Calibri" panose="020F0502020204030204" pitchFamily="34" charset="0"/>
                <a:ea typeface="Times New Roman" panose="02020603050405020304" pitchFamily="18" charset="0"/>
                <a:cs typeface="Calibri" panose="020F0502020204030204" pitchFamily="34" charset="0"/>
              </a:rPr>
              <a:t>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69875" indent="-182563">
              <a:lnSpc>
                <a:spcPct val="115000"/>
              </a:lnSpc>
              <a:spcAft>
                <a:spcPts val="1000"/>
              </a:spcAft>
            </a:pPr>
            <a:r>
              <a:rPr lang="en-CA" sz="2400" dirty="0">
                <a:effectLst/>
                <a:latin typeface="Calibri" panose="020F0502020204030204" pitchFamily="34" charset="0"/>
                <a:ea typeface="Times New Roman" panose="02020603050405020304" pitchFamily="18" charset="0"/>
                <a:cs typeface="Calibri" panose="020F0502020204030204" pitchFamily="34" charset="0"/>
              </a:rPr>
              <a:t>• Supervision and care of students at any temporary facility</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69875" indent="-182563">
              <a:lnSpc>
                <a:spcPts val="1000"/>
              </a:lnSpc>
              <a:spcAft>
                <a:spcPts val="1000"/>
              </a:spcAft>
            </a:pPr>
            <a:r>
              <a:rPr lang="en-CA" sz="2400" dirty="0">
                <a:effectLst/>
                <a:latin typeface="Calibri" panose="020F0502020204030204" pitchFamily="34" charset="0"/>
                <a:ea typeface="Times New Roman" panose="02020603050405020304" pitchFamily="18" charset="0"/>
                <a:cs typeface="Calibri" panose="020F0502020204030204" pitchFamily="34" charset="0"/>
              </a:rPr>
              <a:t> </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69875" indent="-182563">
              <a:lnSpc>
                <a:spcPct val="115000"/>
              </a:lnSpc>
              <a:spcAft>
                <a:spcPts val="1000"/>
              </a:spcAft>
              <a:tabLst>
                <a:tab pos="268288" algn="l"/>
              </a:tabLst>
            </a:pPr>
            <a:r>
              <a:rPr lang="en-CA" sz="2400" dirty="0">
                <a:effectLst/>
                <a:latin typeface="Calibri" panose="020F0502020204030204" pitchFamily="34" charset="0"/>
                <a:ea typeface="Times New Roman" panose="02020603050405020304" pitchFamily="18" charset="0"/>
                <a:cs typeface="Calibri" panose="020F0502020204030204" pitchFamily="34" charset="0"/>
              </a:rPr>
              <a:t>• Provide use of facilities and coordinate with registration workers in support of evacuation and reception services</a:t>
            </a:r>
          </a:p>
          <a:p>
            <a:pPr>
              <a:lnSpc>
                <a:spcPct val="115000"/>
              </a:lnSpc>
              <a:spcAft>
                <a:spcPts val="1000"/>
              </a:spcAft>
            </a:pPr>
            <a:endParaRPr lang="en-CA"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CA" sz="2800" b="1" dirty="0">
                <a:effectLst/>
                <a:latin typeface="Calibri" panose="020F0502020204030204" pitchFamily="34" charset="0"/>
                <a:ea typeface="Times New Roman" panose="02020603050405020304" pitchFamily="18" charset="0"/>
                <a:cs typeface="Times New Roman" panose="02020603050405020304" pitchFamily="18" charset="0"/>
              </a:rPr>
              <a:t>Airport Manager, Fort Simpson Airpor</a:t>
            </a:r>
            <a:r>
              <a:rPr lang="en-CA" sz="2400" b="1" dirty="0">
                <a:effectLst/>
                <a:latin typeface="Calibri" panose="020F0502020204030204" pitchFamily="34" charset="0"/>
                <a:ea typeface="Times New Roman" panose="02020603050405020304" pitchFamily="18" charset="0"/>
                <a:cs typeface="Times New Roman" panose="02020603050405020304" pitchFamily="18" charset="0"/>
              </a:rPr>
              <a:t>t</a:t>
            </a:r>
            <a:endParaRPr lang="en-CA"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Manage airport operations and airport systems;</a:t>
            </a:r>
          </a:p>
          <a:p>
            <a:pPr marL="342900"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Communicate with Fort Liard Observer/Communicator in provision of flight services at Fort Liard Airport; and</a:t>
            </a:r>
          </a:p>
          <a:p>
            <a:pPr marL="342900" lvl="0" indent="-342900">
              <a:lnSpc>
                <a:spcPct val="115000"/>
              </a:lnSpc>
              <a:spcAft>
                <a:spcPts val="1000"/>
              </a:spcAft>
              <a:buFont typeface="Arial" panose="020B0604020202020204" pitchFamily="34" charset="0"/>
              <a:buChar char="•"/>
            </a:pPr>
            <a:r>
              <a:rPr lang="en-CA" sz="2400" dirty="0">
                <a:effectLst/>
                <a:latin typeface="Calibri" panose="020F0502020204030204" pitchFamily="34" charset="0"/>
                <a:ea typeface="Times New Roman" panose="02020603050405020304" pitchFamily="18" charset="0"/>
                <a:cs typeface="Times New Roman" panose="02020603050405020304" pitchFamily="18" charset="0"/>
              </a:rPr>
              <a:t>Participate in LEMO operational planning and communications in responding to an emergency</a:t>
            </a:r>
          </a:p>
        </p:txBody>
      </p:sp>
    </p:spTree>
    <p:extLst>
      <p:ext uri="{BB962C8B-B14F-4D97-AF65-F5344CB8AC3E}">
        <p14:creationId xmlns:p14="http://schemas.microsoft.com/office/powerpoint/2010/main" val="1496308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9F1286-0E1E-4C9C-B03B-182F59417F78}"/>
              </a:ext>
            </a:extLst>
          </p:cNvPr>
          <p:cNvSpPr txBox="1"/>
          <p:nvPr/>
        </p:nvSpPr>
        <p:spPr>
          <a:xfrm>
            <a:off x="109329" y="129208"/>
            <a:ext cx="11877261" cy="5809924"/>
          </a:xfrm>
          <a:prstGeom prst="rect">
            <a:avLst/>
          </a:prstGeom>
          <a:noFill/>
        </p:spPr>
        <p:txBody>
          <a:bodyPr wrap="square">
            <a:spAutoFit/>
          </a:bodyPr>
          <a:lstStyle/>
          <a:p>
            <a:pPr>
              <a:lnSpc>
                <a:spcPct val="115000"/>
              </a:lnSpc>
              <a:spcAft>
                <a:spcPts val="1000"/>
              </a:spcAft>
            </a:pPr>
            <a:r>
              <a:rPr lang="en-CA" sz="3200" b="1" dirty="0">
                <a:effectLst/>
                <a:latin typeface="Calibri" panose="020F0502020204030204" pitchFamily="34" charset="0"/>
                <a:ea typeface="Times New Roman" panose="02020603050405020304" pitchFamily="18" charset="0"/>
                <a:cs typeface="Calibri" panose="020F0502020204030204" pitchFamily="34" charset="0"/>
              </a:rPr>
              <a:t>LEMO Administrative Assistant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CA"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47675" lvl="0" indent="-357188">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Provide administrative support to LEMO agencies during emergency operations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90487">
              <a:lnSpc>
                <a:spcPts val="950"/>
              </a:lnSpc>
              <a:spcAft>
                <a:spcPts val="1000"/>
              </a:spcAft>
            </a:pP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447675" lvl="0" indent="-358775">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Coordinate preparation of emergency public information to residents (through Mayor or SAO)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447675" lvl="0" indent="-358775">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Coordinate information flow on incident to/from emergency officials and media</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447675" indent="-358775">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Serve as Media Coordinator for providing emergency public information to residents and media</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216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947861-640B-4125-B4B1-9946043EAE13}"/>
              </a:ext>
            </a:extLst>
          </p:cNvPr>
          <p:cNvSpPr txBox="1"/>
          <p:nvPr/>
        </p:nvSpPr>
        <p:spPr>
          <a:xfrm>
            <a:off x="675861" y="841048"/>
            <a:ext cx="11516139" cy="5082545"/>
          </a:xfrm>
          <a:prstGeom prst="rect">
            <a:avLst/>
          </a:prstGeom>
          <a:noFill/>
        </p:spPr>
        <p:txBody>
          <a:bodyPr wrap="square">
            <a:spAutoFit/>
          </a:bodyPr>
          <a:lstStyle/>
          <a:p>
            <a:pPr marL="177800" indent="-88900">
              <a:lnSpc>
                <a:spcPct val="115000"/>
              </a:lnSpc>
              <a:spcAft>
                <a:spcPts val="1000"/>
              </a:spcAft>
            </a:pPr>
            <a:r>
              <a:rPr lang="en-CA" sz="3600" b="1" dirty="0">
                <a:effectLst/>
                <a:latin typeface="Calibri" panose="020F0502020204030204" pitchFamily="34" charset="0"/>
                <a:ea typeface="Times New Roman" panose="02020603050405020304" pitchFamily="18" charset="0"/>
                <a:cs typeface="Calibri" panose="020F0502020204030204" pitchFamily="34" charset="0"/>
              </a:rPr>
              <a:t>Hamlet Administration</a:t>
            </a:r>
            <a:endParaRPr lang="en-CA" sz="3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1000"/>
              </a:spcAft>
            </a:pPr>
            <a:r>
              <a:rPr lang="en-CA" sz="18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546100" indent="-457200">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Manage telephone lines and other communications, if required</a:t>
            </a:r>
          </a:p>
          <a:p>
            <a:pPr marL="546100" indent="-457200">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Track and record emergency expenditures</a:t>
            </a:r>
          </a:p>
          <a:p>
            <a:pPr marL="546100" indent="-457200">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Track enlistment of volunteers and record times worked</a:t>
            </a:r>
          </a:p>
          <a:p>
            <a:pPr marL="546100" indent="-457200">
              <a:lnSpc>
                <a:spcPct val="11500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Record donations received</a:t>
            </a:r>
          </a:p>
          <a:p>
            <a:pPr marL="546100" indent="-457200">
              <a:lnSpc>
                <a:spcPts val="950"/>
              </a:lnSpc>
              <a:spcAft>
                <a:spcPts val="1000"/>
              </a:spcAft>
              <a:buFont typeface="Arial" panose="020B0604020202020204" pitchFamily="34" charset="0"/>
              <a:buChar char="•"/>
            </a:pPr>
            <a:endParaRPr lang="en-CA" sz="2800" dirty="0">
              <a:effectLst/>
              <a:latin typeface="Calibri" panose="020F0502020204030204" pitchFamily="34" charset="0"/>
              <a:ea typeface="Times New Roman" panose="02020603050405020304" pitchFamily="18" charset="0"/>
              <a:cs typeface="Calibri" panose="020F0502020204030204" pitchFamily="34" charset="0"/>
            </a:endParaRPr>
          </a:p>
          <a:p>
            <a:pPr marL="546100" indent="-457200">
              <a:lnSpc>
                <a:spcPts val="950"/>
              </a:lnSpc>
              <a:spcAft>
                <a:spcPts val="1000"/>
              </a:spcAft>
              <a:buFont typeface="Arial" panose="020B0604020202020204" pitchFamily="34" charset="0"/>
              <a:buChar char="•"/>
            </a:pPr>
            <a:r>
              <a:rPr lang="en-CA" sz="2800" dirty="0">
                <a:effectLst/>
                <a:latin typeface="Calibri" panose="020F0502020204030204" pitchFamily="34" charset="0"/>
                <a:ea typeface="Times New Roman" panose="02020603050405020304" pitchFamily="18" charset="0"/>
                <a:cs typeface="Calibri" panose="020F0502020204030204" pitchFamily="34" charset="0"/>
              </a:rPr>
              <a:t>Assist with dissemination of emergency information to/from LEMO </a:t>
            </a:r>
          </a:p>
          <a:p>
            <a:pPr marL="546100" indent="-457200">
              <a:lnSpc>
                <a:spcPts val="950"/>
              </a:lnSpc>
              <a:spcAft>
                <a:spcPts val="1000"/>
              </a:spcAft>
              <a:buFont typeface="Arial" panose="020B0604020202020204" pitchFamily="34" charset="0"/>
              <a:buChar char="•"/>
            </a:pPr>
            <a:endParaRPr lang="en-CA" sz="2800" dirty="0">
              <a:effectLst/>
              <a:latin typeface="Calibri" panose="020F0502020204030204" pitchFamily="34" charset="0"/>
              <a:ea typeface="Times New Roman" panose="02020603050405020304" pitchFamily="18" charset="0"/>
              <a:cs typeface="Calibri" panose="020F0502020204030204" pitchFamily="34" charset="0"/>
            </a:endParaRPr>
          </a:p>
          <a:p>
            <a:pPr marL="533400">
              <a:lnSpc>
                <a:spcPts val="950"/>
              </a:lnSpc>
              <a:spcAft>
                <a:spcPts val="1000"/>
              </a:spcAft>
            </a:pPr>
            <a:r>
              <a:rPr lang="en-CA" sz="2800" dirty="0">
                <a:effectLst/>
                <a:latin typeface="Calibri" panose="020F0502020204030204" pitchFamily="34" charset="0"/>
                <a:ea typeface="Times New Roman" panose="02020603050405020304" pitchFamily="18" charset="0"/>
                <a:cs typeface="Calibri" panose="020F0502020204030204" pitchFamily="34" charset="0"/>
              </a:rPr>
              <a:t>agencies.</a:t>
            </a:r>
          </a:p>
          <a:p>
            <a:pPr marL="88900" indent="88900">
              <a:lnSpc>
                <a:spcPts val="950"/>
              </a:lnSpc>
              <a:spcAft>
                <a:spcPts val="1000"/>
              </a:spcAft>
            </a:pPr>
            <a:endParaRPr lang="en-CA" sz="2800" dirty="0">
              <a:latin typeface="Calibri" panose="020F0502020204030204" pitchFamily="34" charset="0"/>
              <a:ea typeface="Times New Roman" panose="02020603050405020304" pitchFamily="18" charset="0"/>
              <a:cs typeface="Calibri" panose="020F0502020204030204" pitchFamily="34" charset="0"/>
            </a:endParaRPr>
          </a:p>
          <a:p>
            <a:pPr marL="88900" indent="88900">
              <a:lnSpc>
                <a:spcPts val="950"/>
              </a:lnSpc>
              <a:spcAft>
                <a:spcPts val="1000"/>
              </a:spcAft>
            </a:pP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0850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A9EFB683-5CE5-4DEA-85F2-E7B288FBADE9}"/>
              </a:ext>
            </a:extLst>
          </p:cNvPr>
          <p:cNvGraphicFramePr/>
          <p:nvPr>
            <p:extLst>
              <p:ext uri="{D42A27DB-BD31-4B8C-83A1-F6EECF244321}">
                <p14:modId xmlns:p14="http://schemas.microsoft.com/office/powerpoint/2010/main" val="1356149302"/>
              </p:ext>
            </p:extLst>
          </p:nvPr>
        </p:nvGraphicFramePr>
        <p:xfrm>
          <a:off x="23811" y="698500"/>
          <a:ext cx="12168189" cy="6159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87D9B64F-3AFF-431A-83BE-49E057CEC577}"/>
              </a:ext>
            </a:extLst>
          </p:cNvPr>
          <p:cNvSpPr txBox="1"/>
          <p:nvPr/>
        </p:nvSpPr>
        <p:spPr>
          <a:xfrm>
            <a:off x="0" y="266700"/>
            <a:ext cx="12192000" cy="584775"/>
          </a:xfrm>
          <a:prstGeom prst="rect">
            <a:avLst/>
          </a:prstGeom>
          <a:noFill/>
        </p:spPr>
        <p:txBody>
          <a:bodyPr wrap="square">
            <a:spAutoFit/>
          </a:bodyPr>
          <a:lstStyle/>
          <a:p>
            <a:pPr algn="ctr"/>
            <a:r>
              <a:rPr lang="en-CA" sz="3200" b="1" dirty="0">
                <a:solidFill>
                  <a:srgbClr val="5B9BD5"/>
                </a:solidFill>
                <a:effectLst/>
                <a:latin typeface="Cambria" panose="02040503050406030204" pitchFamily="18" charset="0"/>
                <a:ea typeface="Times New Roman" panose="02020603050405020304" pitchFamily="18" charset="0"/>
                <a:cs typeface="Calibri" panose="020F0502020204030204" pitchFamily="34" charset="0"/>
              </a:rPr>
              <a:t>Escalation Process</a:t>
            </a:r>
            <a:endParaRPr lang="en-CA" sz="3200" dirty="0"/>
          </a:p>
        </p:txBody>
      </p:sp>
    </p:spTree>
    <p:extLst>
      <p:ext uri="{BB962C8B-B14F-4D97-AF65-F5344CB8AC3E}">
        <p14:creationId xmlns:p14="http://schemas.microsoft.com/office/powerpoint/2010/main" val="148991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6AA642-3A3C-4C1C-94D3-BFC8EAE39423}"/>
              </a:ext>
            </a:extLst>
          </p:cNvPr>
          <p:cNvSpPr txBox="1"/>
          <p:nvPr/>
        </p:nvSpPr>
        <p:spPr>
          <a:xfrm>
            <a:off x="857251" y="628649"/>
            <a:ext cx="11049000" cy="5235151"/>
          </a:xfrm>
          <a:prstGeom prst="rect">
            <a:avLst/>
          </a:prstGeom>
          <a:noFill/>
        </p:spPr>
        <p:txBody>
          <a:bodyPr wrap="square">
            <a:spAutoFit/>
          </a:bodyPr>
          <a:lstStyle/>
          <a:p>
            <a:pPr algn="ctr">
              <a:lnSpc>
                <a:spcPct val="115000"/>
              </a:lnSpc>
              <a:spcAft>
                <a:spcPts val="800"/>
              </a:spcAft>
            </a:pPr>
            <a:r>
              <a:rPr lang="en-CA" sz="3200" b="1" dirty="0">
                <a:solidFill>
                  <a:srgbClr val="4472C4"/>
                </a:solidFill>
                <a:effectLst/>
                <a:latin typeface="Cambria" panose="02040503050406030204" pitchFamily="18" charset="0"/>
                <a:ea typeface="Times New Roman" panose="02020603050405020304" pitchFamily="18" charset="0"/>
                <a:cs typeface="Calibri" panose="020F0502020204030204" pitchFamily="34" charset="0"/>
              </a:rPr>
              <a:t>Community Elected </a:t>
            </a:r>
            <a:r>
              <a:rPr lang="en-CA" sz="3200" b="1" dirty="0">
                <a:solidFill>
                  <a:srgbClr val="4472C4"/>
                </a:solidFill>
                <a:latin typeface="Cambria" panose="02040503050406030204" pitchFamily="18" charset="0"/>
                <a:ea typeface="Times New Roman" panose="02020603050405020304" pitchFamily="18" charset="0"/>
                <a:cs typeface="Calibri" panose="020F0502020204030204" pitchFamily="34" charset="0"/>
              </a:rPr>
              <a:t>O</a:t>
            </a:r>
            <a:r>
              <a:rPr lang="en-CA" sz="3200" b="1" dirty="0">
                <a:solidFill>
                  <a:srgbClr val="4472C4"/>
                </a:solidFill>
                <a:effectLst/>
                <a:latin typeface="Cambria" panose="02040503050406030204" pitchFamily="18" charset="0"/>
                <a:ea typeface="Times New Roman" panose="02020603050405020304" pitchFamily="18" charset="0"/>
                <a:cs typeface="Calibri" panose="020F0502020204030204" pitchFamily="34" charset="0"/>
              </a:rPr>
              <a:t>fficials’ emergency responsibilities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800"/>
              </a:spcAft>
              <a:buFont typeface="Symbol" panose="05050102010706020507" pitchFamily="18" charset="2"/>
              <a:buChar char=""/>
            </a:pPr>
            <a:endPar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Bef>
                <a:spcPts val="600"/>
              </a:spcBef>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 parameters for emergency operations in responding to an event</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Declare/cancel declarations of States of Local Emergency</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Liaise with elected officials of other communities and governments, and</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Liaise with community residents throughout duration of evacuations</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143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51F8F6E-AE45-43D3-9FF5-4B643A750F07}"/>
              </a:ext>
            </a:extLst>
          </p:cNvPr>
          <p:cNvSpPr txBox="1"/>
          <p:nvPr/>
        </p:nvSpPr>
        <p:spPr>
          <a:xfrm>
            <a:off x="571501" y="380998"/>
            <a:ext cx="11201400" cy="5934830"/>
          </a:xfrm>
          <a:prstGeom prst="rect">
            <a:avLst/>
          </a:prstGeom>
          <a:noFill/>
        </p:spPr>
        <p:txBody>
          <a:bodyPr wrap="square">
            <a:spAutoFit/>
          </a:bodyPr>
          <a:lstStyle/>
          <a:p>
            <a:pPr algn="ctr">
              <a:lnSpc>
                <a:spcPct val="107000"/>
              </a:lnSpc>
              <a:spcAft>
                <a:spcPts val="800"/>
              </a:spcAft>
            </a:pPr>
            <a:r>
              <a:rPr lang="en-CA" sz="3200" b="1" dirty="0">
                <a:solidFill>
                  <a:srgbClr val="0070C0"/>
                </a:solidFill>
                <a:effectLst/>
                <a:latin typeface="Cambria" panose="02040503050406030204" pitchFamily="18" charset="0"/>
                <a:ea typeface="Times New Roman" panose="02020603050405020304" pitchFamily="18" charset="0"/>
                <a:cs typeface="Calibri" panose="020F0502020204030204" pitchFamily="34" charset="0"/>
              </a:rPr>
              <a:t>Typical LEMO response activities performed</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Emergency Plan Activation</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Assessing emergency situation</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Notifying MACA Region</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Determining appropriate response</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Coordinating community resources</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Notifying general public and other agencies with interest in the emergency situation</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Requesting outside assistance, and</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Liaising with other government officials as situation dictates</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646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51F8F6E-AE45-43D3-9FF5-4B643A750F07}"/>
              </a:ext>
            </a:extLst>
          </p:cNvPr>
          <p:cNvSpPr txBox="1"/>
          <p:nvPr/>
        </p:nvSpPr>
        <p:spPr>
          <a:xfrm>
            <a:off x="101600" y="0"/>
            <a:ext cx="11963400" cy="6736155"/>
          </a:xfrm>
          <a:prstGeom prst="rect">
            <a:avLst/>
          </a:prstGeom>
          <a:noFill/>
        </p:spPr>
        <p:txBody>
          <a:bodyPr wrap="square">
            <a:spAutoFit/>
          </a:bodyPr>
          <a:lstStyle/>
          <a:p>
            <a:pPr algn="ctr">
              <a:lnSpc>
                <a:spcPct val="115000"/>
              </a:lnSpc>
              <a:spcBef>
                <a:spcPts val="1000"/>
              </a:spcBef>
              <a:spcAft>
                <a:spcPts val="800"/>
              </a:spcAft>
            </a:pPr>
            <a:r>
              <a:rPr lang="en-CA" sz="3200" b="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Local Emergency Management Organization (LEMO)</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Mayor</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Senior Administrative Officer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Acho</a:t>
            </a: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Dene </a:t>
            </a:r>
            <a:r>
              <a:rPr lang="en-CA"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Koe</a:t>
            </a: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representative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Community Safety Officer</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 Centre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Social Services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Environment &amp; Natural Resources</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RCMP, Fort Liard Detachment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NWT Power Corporation</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Echo Dene School</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Airport/Highway Maintenance Contractor</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CA"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LEMO</a:t>
            </a:r>
            <a:r>
              <a:rPr lang="en-C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Administrative Assistant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5966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8D5D89-B2A3-42D3-8FC5-3B077BD62606}"/>
              </a:ext>
            </a:extLst>
          </p:cNvPr>
          <p:cNvSpPr txBox="1"/>
          <p:nvPr/>
        </p:nvSpPr>
        <p:spPr>
          <a:xfrm>
            <a:off x="0" y="1"/>
            <a:ext cx="12090400" cy="6892400"/>
          </a:xfrm>
          <a:prstGeom prst="rect">
            <a:avLst/>
          </a:prstGeom>
          <a:noFill/>
        </p:spPr>
        <p:txBody>
          <a:bodyPr wrap="square">
            <a:spAutoFit/>
          </a:bodyPr>
          <a:lstStyle/>
          <a:p>
            <a:pPr marL="685165" algn="ctr">
              <a:lnSpc>
                <a:spcPct val="115000"/>
              </a:lnSpc>
              <a:spcBef>
                <a:spcPts val="1000"/>
              </a:spcBef>
              <a:spcAft>
                <a:spcPts val="500"/>
              </a:spcAft>
            </a:pPr>
            <a:r>
              <a:rPr lang="en-CA" sz="2800" b="1" dirty="0">
                <a:solidFill>
                  <a:srgbClr val="4F81BD"/>
                </a:solidFill>
                <a:effectLst/>
                <a:latin typeface="Calibri" panose="020F0502020204030204" pitchFamily="34" charset="0"/>
                <a:ea typeface="Times New Roman" panose="02020603050405020304" pitchFamily="18" charset="0"/>
                <a:cs typeface="Calibri" panose="020F0502020204030204" pitchFamily="34" charset="0"/>
              </a:rPr>
              <a:t>All Hazards Response</a:t>
            </a:r>
          </a:p>
          <a:p>
            <a:pPr marL="139700" marR="58420" algn="just">
              <a:lnSpc>
                <a:spcPts val="1380"/>
              </a:lnSpc>
              <a:spcAft>
                <a:spcPts val="1000"/>
              </a:spcAft>
            </a:pPr>
            <a:endParaRPr lang="en-CA" sz="2800" dirty="0">
              <a:effectLst/>
              <a:latin typeface="Calibri" panose="020F0502020204030204" pitchFamily="34" charset="0"/>
              <a:ea typeface="Times New Roman" panose="02020603050405020304" pitchFamily="18" charset="0"/>
              <a:cs typeface="Calibri" panose="020F0502020204030204" pitchFamily="34" charset="0"/>
            </a:endParaRPr>
          </a:p>
          <a:p>
            <a:pPr marL="139700" marR="58420" algn="just">
              <a:lnSpc>
                <a:spcPts val="1380"/>
              </a:lnSpc>
              <a:spcAft>
                <a:spcPts val="1000"/>
              </a:spcAft>
            </a:pPr>
            <a:r>
              <a:rPr lang="en-CA" sz="2800" dirty="0">
                <a:latin typeface="Calibri" panose="020F0502020204030204" pitchFamily="34" charset="0"/>
                <a:ea typeface="Times New Roman" panose="02020603050405020304" pitchFamily="18" charset="0"/>
                <a:cs typeface="Calibri" panose="020F0502020204030204" pitchFamily="34" charset="0"/>
              </a:rPr>
              <a:t>The Fort Liard Emergency Plan includes an All-Hazards Response action list w</a:t>
            </a:r>
            <a:r>
              <a:rPr lang="en-CA" sz="2800" dirty="0">
                <a:effectLst/>
                <a:latin typeface="Calibri" panose="020F0502020204030204" pitchFamily="34" charset="0"/>
                <a:ea typeface="Times New Roman" panose="02020603050405020304" pitchFamily="18" charset="0"/>
                <a:cs typeface="Calibri" panose="020F0502020204030204" pitchFamily="34" charset="0"/>
              </a:rPr>
              <a:t>hich</a:t>
            </a:r>
          </a:p>
          <a:p>
            <a:pPr marL="139700" marR="58420" algn="just">
              <a:lnSpc>
                <a:spcPts val="1380"/>
              </a:lnSpc>
              <a:spcAft>
                <a:spcPts val="1000"/>
              </a:spcAft>
            </a:pPr>
            <a:r>
              <a:rPr lang="en-CA" sz="2800" dirty="0">
                <a:effectLst/>
                <a:latin typeface="Calibri" panose="020F0502020204030204" pitchFamily="34" charset="0"/>
                <a:ea typeface="Times New Roman" panose="02020603050405020304" pitchFamily="18" charset="0"/>
                <a:cs typeface="Calibri" panose="020F0502020204030204" pitchFamily="34" charset="0"/>
              </a:rPr>
              <a:t>can guide community action to mitigate, prevent and respond to emergencies </a:t>
            </a:r>
            <a:endParaRPr lang="en-CA"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139700" marR="58420" algn="just">
              <a:lnSpc>
                <a:spcPts val="1380"/>
              </a:lnSpc>
              <a:spcAft>
                <a:spcPts val="1000"/>
              </a:spcAft>
            </a:pPr>
            <a:endParaRPr lang="en-CA" sz="2400" dirty="0">
              <a:latin typeface="Calibri" panose="020F0502020204030204" pitchFamily="34" charset="0"/>
              <a:ea typeface="Times New Roman" panose="02020603050405020304" pitchFamily="18" charset="0"/>
              <a:cs typeface="Calibri" panose="020F0502020204030204" pitchFamily="34" charset="0"/>
            </a:endParaRPr>
          </a:p>
          <a:p>
            <a:pPr marL="139700" marR="58420" algn="just">
              <a:lnSpc>
                <a:spcPts val="1380"/>
              </a:lnSpc>
              <a:spcAft>
                <a:spcPts val="1000"/>
              </a:spcAft>
            </a:pPr>
            <a:endParaRPr lang="en-CA" sz="2800" dirty="0">
              <a:latin typeface="Calibri" panose="020F0502020204030204" pitchFamily="34" charset="0"/>
              <a:ea typeface="Times New Roman" panose="02020603050405020304" pitchFamily="18" charset="0"/>
              <a:cs typeface="Calibri" panose="020F0502020204030204" pitchFamily="34" charset="0"/>
            </a:endParaRPr>
          </a:p>
          <a:p>
            <a:pPr marL="139700" marR="58420" algn="just">
              <a:lnSpc>
                <a:spcPts val="1380"/>
              </a:lnSpc>
              <a:spcAft>
                <a:spcPts val="1000"/>
              </a:spcAft>
            </a:pPr>
            <a:r>
              <a:rPr lang="en-CA" sz="2800" dirty="0">
                <a:latin typeface="Calibri" panose="020F0502020204030204" pitchFamily="34" charset="0"/>
                <a:ea typeface="Times New Roman" panose="02020603050405020304" pitchFamily="18" charset="0"/>
                <a:cs typeface="Calibri" panose="020F0502020204030204" pitchFamily="34" charset="0"/>
              </a:rPr>
              <a:t>This All-Hazards Response action list complements the Emergency Plan’s Specific </a:t>
            </a:r>
          </a:p>
          <a:p>
            <a:pPr marL="139700" marR="58420" algn="just">
              <a:lnSpc>
                <a:spcPts val="1380"/>
              </a:lnSpc>
              <a:spcAft>
                <a:spcPts val="1000"/>
              </a:spcAft>
            </a:pPr>
            <a:r>
              <a:rPr lang="en-CA" sz="2800" dirty="0">
                <a:latin typeface="Calibri" panose="020F0502020204030204" pitchFamily="34" charset="0"/>
                <a:ea typeface="Times New Roman" panose="02020603050405020304" pitchFamily="18" charset="0"/>
                <a:cs typeface="Calibri" panose="020F0502020204030204" pitchFamily="34" charset="0"/>
              </a:rPr>
              <a:t>Hazards Plans for Fort Liard’s three priority hazards</a:t>
            </a:r>
          </a:p>
          <a:p>
            <a:pPr marL="139700" marR="58420" algn="just">
              <a:lnSpc>
                <a:spcPts val="1380"/>
              </a:lnSpc>
              <a:spcAft>
                <a:spcPts val="1000"/>
              </a:spcAft>
            </a:pPr>
            <a:endParaRPr lang="en-CA" sz="2400" dirty="0">
              <a:latin typeface="Calibri" panose="020F0502020204030204" pitchFamily="34" charset="0"/>
              <a:ea typeface="Times New Roman" panose="02020603050405020304" pitchFamily="18" charset="0"/>
              <a:cs typeface="Calibri" panose="020F0502020204030204" pitchFamily="34" charset="0"/>
            </a:endParaRPr>
          </a:p>
          <a:p>
            <a:pPr marL="114300" marR="155575">
              <a:lnSpc>
                <a:spcPct val="115000"/>
              </a:lnSpc>
              <a:spcBef>
                <a:spcPts val="145"/>
              </a:spcBef>
              <a:spcAft>
                <a:spcPts val="1000"/>
              </a:spcAft>
              <a:tabLst>
                <a:tab pos="114300" algn="l"/>
              </a:tabLst>
            </a:pPr>
            <a:r>
              <a:rPr lang="en-CA" sz="2800" dirty="0">
                <a:effectLst/>
                <a:latin typeface="Calibri" panose="020F0502020204030204" pitchFamily="34" charset="0"/>
                <a:ea typeface="Times New Roman" panose="02020603050405020304" pitchFamily="18" charset="0"/>
                <a:cs typeface="Calibri" panose="020F0502020204030204" pitchFamily="34" charset="0"/>
              </a:rPr>
              <a:t>MAJOR</a:t>
            </a:r>
            <a:r>
              <a:rPr lang="en-CA" sz="2800" spc="25" dirty="0">
                <a:effectLst/>
                <a:latin typeface="Calibri" panose="020F0502020204030204" pitchFamily="34" charset="0"/>
                <a:ea typeface="Times New Roman" panose="02020603050405020304" pitchFamily="18" charset="0"/>
                <a:cs typeface="Calibri" panose="020F0502020204030204" pitchFamily="34" charset="0"/>
              </a:rPr>
              <a:t> </a:t>
            </a:r>
            <a:r>
              <a:rPr lang="en-CA" sz="2800" dirty="0">
                <a:effectLst/>
                <a:latin typeface="Calibri" panose="020F0502020204030204" pitchFamily="34" charset="0"/>
                <a:ea typeface="Times New Roman" panose="02020603050405020304" pitchFamily="18" charset="0"/>
                <a:cs typeface="Calibri" panose="020F0502020204030204" pitchFamily="34" charset="0"/>
              </a:rPr>
              <a:t>CONCERNS of an All Hazards Response:</a:t>
            </a:r>
            <a:r>
              <a:rPr lang="en-CA" sz="2800" spc="35" dirty="0">
                <a:effectLst/>
                <a:latin typeface="Calibri" panose="020F0502020204030204" pitchFamily="34" charset="0"/>
                <a:ea typeface="Times New Roman" panose="02020603050405020304" pitchFamily="18" charset="0"/>
                <a:cs typeface="Calibri" panose="020F0502020204030204" pitchFamily="34" charset="0"/>
              </a:rPr>
              <a:t> </a:t>
            </a:r>
          </a:p>
          <a:p>
            <a:pPr marL="400050" marR="155575" indent="-285750">
              <a:lnSpc>
                <a:spcPct val="115000"/>
              </a:lnSpc>
              <a:spcBef>
                <a:spcPts val="145"/>
              </a:spcBef>
              <a:spcAft>
                <a:spcPts val="1000"/>
              </a:spcAft>
              <a:buFont typeface="Arial" panose="020B0604020202020204" pitchFamily="34" charset="0"/>
              <a:buChar char="•"/>
              <a:tabLst>
                <a:tab pos="114300" algn="l"/>
              </a:tabLst>
            </a:pPr>
            <a:r>
              <a:rPr lang="en-CA" sz="2400" dirty="0">
                <a:effectLst/>
                <a:latin typeface="Calibri" panose="020F0502020204030204" pitchFamily="34" charset="0"/>
                <a:ea typeface="Times New Roman" panose="02020603050405020304" pitchFamily="18" charset="0"/>
                <a:cs typeface="Calibri" panose="020F0502020204030204" pitchFamily="34" charset="0"/>
              </a:rPr>
              <a:t>Safety </a:t>
            </a:r>
            <a:r>
              <a:rPr lang="en-CA" sz="2400" spc="5" dirty="0">
                <a:effectLst/>
                <a:latin typeface="Calibri" panose="020F0502020204030204" pitchFamily="34" charset="0"/>
                <a:ea typeface="Times New Roman" panose="02020603050405020304" pitchFamily="18" charset="0"/>
                <a:cs typeface="Calibri" panose="020F0502020204030204" pitchFamily="34" charset="0"/>
              </a:rPr>
              <a:t>and Security </a:t>
            </a:r>
            <a:r>
              <a:rPr lang="en-CA" sz="2400" dirty="0">
                <a:effectLst/>
                <a:latin typeface="Calibri" panose="020F0502020204030204" pitchFamily="34" charset="0"/>
                <a:ea typeface="Times New Roman" panose="02020603050405020304" pitchFamily="18" charset="0"/>
                <a:cs typeface="Calibri" panose="020F0502020204030204" pitchFamily="34" charset="0"/>
              </a:rPr>
              <a:t>of</a:t>
            </a:r>
            <a:r>
              <a:rPr lang="en-CA" sz="2400" spc="180" dirty="0">
                <a:effectLst/>
                <a:latin typeface="Calibri" panose="020F0502020204030204" pitchFamily="34" charset="0"/>
                <a:ea typeface="Times New Roman" panose="02020603050405020304" pitchFamily="18" charset="0"/>
                <a:cs typeface="Calibri" panose="020F0502020204030204" pitchFamily="34" charset="0"/>
              </a:rPr>
              <a:t> </a:t>
            </a:r>
            <a:r>
              <a:rPr lang="en-CA" sz="2400" dirty="0">
                <a:effectLst/>
                <a:latin typeface="Calibri" panose="020F0502020204030204" pitchFamily="34" charset="0"/>
                <a:ea typeface="Times New Roman" panose="02020603050405020304" pitchFamily="18" charset="0"/>
                <a:cs typeface="Calibri" panose="020F0502020204030204" pitchFamily="34" charset="0"/>
              </a:rPr>
              <a:t>Residents </a:t>
            </a:r>
          </a:p>
          <a:p>
            <a:pPr marL="400050" marR="155575" indent="-285750">
              <a:lnSpc>
                <a:spcPct val="115000"/>
              </a:lnSpc>
              <a:spcBef>
                <a:spcPts val="145"/>
              </a:spcBef>
              <a:spcAft>
                <a:spcPts val="1000"/>
              </a:spcAft>
              <a:buFont typeface="Arial" panose="020B0604020202020204" pitchFamily="34" charset="0"/>
              <a:buChar char="•"/>
              <a:tabLst>
                <a:tab pos="114300" algn="l"/>
              </a:tabLst>
            </a:pPr>
            <a:r>
              <a:rPr lang="en-CA" sz="2400" dirty="0">
                <a:effectLst/>
                <a:latin typeface="Calibri" panose="020F0502020204030204" pitchFamily="34" charset="0"/>
                <a:ea typeface="Times New Roman" panose="02020603050405020304" pitchFamily="18" charset="0"/>
                <a:cs typeface="Calibri" panose="020F0502020204030204" pitchFamily="34" charset="0"/>
              </a:rPr>
              <a:t>Property Dam</a:t>
            </a:r>
            <a:r>
              <a:rPr lang="en-CA" sz="2400" spc="-5" dirty="0">
                <a:effectLst/>
                <a:latin typeface="Calibri" panose="020F0502020204030204" pitchFamily="34" charset="0"/>
                <a:ea typeface="Times New Roman" panose="02020603050405020304" pitchFamily="18" charset="0"/>
                <a:cs typeface="Calibri" panose="020F0502020204030204" pitchFamily="34" charset="0"/>
              </a:rPr>
              <a:t>a</a:t>
            </a:r>
            <a:r>
              <a:rPr lang="en-CA" sz="2400" dirty="0">
                <a:effectLst/>
                <a:latin typeface="Calibri" panose="020F0502020204030204" pitchFamily="34" charset="0"/>
                <a:ea typeface="Times New Roman" panose="02020603050405020304" pitchFamily="18" charset="0"/>
                <a:cs typeface="Calibri" panose="020F0502020204030204" pitchFamily="34" charset="0"/>
              </a:rPr>
              <a:t>ge or Loss</a:t>
            </a:r>
          </a:p>
          <a:p>
            <a:pPr marL="400050" marR="155575" indent="-285750">
              <a:lnSpc>
                <a:spcPct val="115000"/>
              </a:lnSpc>
              <a:spcBef>
                <a:spcPts val="145"/>
              </a:spcBef>
              <a:spcAft>
                <a:spcPts val="1000"/>
              </a:spcAft>
              <a:buFont typeface="Arial" panose="020B0604020202020204" pitchFamily="34" charset="0"/>
              <a:buChar char="•"/>
              <a:tabLst>
                <a:tab pos="114300" algn="l"/>
              </a:tabLst>
            </a:pPr>
            <a:r>
              <a:rPr lang="en-CA" sz="2400" dirty="0">
                <a:effectLst/>
                <a:latin typeface="Calibri" panose="020F0502020204030204" pitchFamily="34" charset="0"/>
                <a:ea typeface="Times New Roman" panose="02020603050405020304" pitchFamily="18" charset="0"/>
                <a:cs typeface="Calibri" panose="020F0502020204030204" pitchFamily="34" charset="0"/>
              </a:rPr>
              <a:t>Environmental Impacts </a:t>
            </a:r>
          </a:p>
          <a:p>
            <a:pPr marL="400050" marR="155575" indent="-285750">
              <a:lnSpc>
                <a:spcPct val="115000"/>
              </a:lnSpc>
              <a:spcBef>
                <a:spcPts val="145"/>
              </a:spcBef>
              <a:spcAft>
                <a:spcPts val="1000"/>
              </a:spcAft>
              <a:buFont typeface="Arial" panose="020B0604020202020204" pitchFamily="34" charset="0"/>
              <a:buChar char="•"/>
              <a:tabLst>
                <a:tab pos="114300" algn="l"/>
              </a:tabLst>
            </a:pPr>
            <a:r>
              <a:rPr lang="en-CA" sz="2400" dirty="0">
                <a:effectLst/>
                <a:latin typeface="Calibri" panose="020F0502020204030204" pitchFamily="34" charset="0"/>
                <a:ea typeface="Times New Roman" panose="02020603050405020304" pitchFamily="18" charset="0"/>
                <a:cs typeface="Calibri" panose="020F0502020204030204" pitchFamily="34" charset="0"/>
              </a:rPr>
              <a:t>Disruption of normal services </a:t>
            </a:r>
          </a:p>
          <a:p>
            <a:pPr marL="400050" marR="155575" indent="-285750">
              <a:lnSpc>
                <a:spcPct val="115000"/>
              </a:lnSpc>
              <a:spcBef>
                <a:spcPts val="145"/>
              </a:spcBef>
              <a:spcAft>
                <a:spcPts val="1000"/>
              </a:spcAft>
              <a:buFont typeface="Arial" panose="020B0604020202020204" pitchFamily="34" charset="0"/>
              <a:buChar char="•"/>
              <a:tabLst>
                <a:tab pos="114300" algn="l"/>
              </a:tabLst>
            </a:pPr>
            <a:r>
              <a:rPr lang="en-CA" sz="2400" dirty="0">
                <a:effectLst/>
                <a:latin typeface="Calibri" panose="020F0502020204030204" pitchFamily="34" charset="0"/>
                <a:ea typeface="Times New Roman" panose="02020603050405020304" pitchFamily="18" charset="0"/>
                <a:cs typeface="Calibri" panose="020F0502020204030204" pitchFamily="34" charset="0"/>
              </a:rPr>
              <a:t>Media/Public Information </a:t>
            </a:r>
            <a:endParaRPr lang="en-CA" dirty="0">
              <a:latin typeface="Calibri" panose="020F0502020204030204" pitchFamily="34" charset="0"/>
              <a:ea typeface="Times New Roman" panose="02020603050405020304" pitchFamily="18" charset="0"/>
              <a:cs typeface="Calibri" panose="020F0502020204030204" pitchFamily="34" charset="0"/>
            </a:endParaRPr>
          </a:p>
          <a:p>
            <a:pPr marL="114300" marR="155575">
              <a:lnSpc>
                <a:spcPct val="115000"/>
              </a:lnSpc>
              <a:spcBef>
                <a:spcPts val="145"/>
              </a:spcBef>
              <a:spcAft>
                <a:spcPts val="1000"/>
              </a:spcAft>
              <a:tabLst>
                <a:tab pos="114300" algn="l"/>
              </a:tabLst>
            </a:pPr>
            <a:endParaRPr lang="en-CA"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342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F3DB-C18F-4703-8198-3396A2980DFF}"/>
              </a:ext>
            </a:extLst>
          </p:cNvPr>
          <p:cNvSpPr>
            <a:spLocks noGrp="1"/>
          </p:cNvSpPr>
          <p:nvPr>
            <p:ph type="title"/>
          </p:nvPr>
        </p:nvSpPr>
        <p:spPr>
          <a:xfrm>
            <a:off x="831849" y="619125"/>
            <a:ext cx="11007725" cy="5391149"/>
          </a:xfrm>
        </p:spPr>
        <p:txBody>
          <a:bodyPr>
            <a:normAutofit fontScale="90000"/>
          </a:bodyPr>
          <a:lstStyle/>
          <a:p>
            <a:pPr algn="ctr"/>
            <a:br>
              <a:rPr lang="en-CA" sz="4400" dirty="0"/>
            </a:br>
            <a:br>
              <a:rPr lang="en-CA" sz="4400" dirty="0"/>
            </a:br>
            <a:br>
              <a:rPr lang="en-CA" sz="4400" dirty="0"/>
            </a:br>
            <a:br>
              <a:rPr lang="en-CA" sz="4400" dirty="0"/>
            </a:br>
            <a:br>
              <a:rPr lang="en-CA" sz="4400" dirty="0"/>
            </a:br>
            <a:br>
              <a:rPr lang="en-CA" sz="4400" dirty="0"/>
            </a:br>
            <a:br>
              <a:rPr lang="en-CA" sz="4400" dirty="0"/>
            </a:br>
            <a:br>
              <a:rPr lang="en-CA" sz="4400" dirty="0"/>
            </a:br>
            <a:br>
              <a:rPr lang="en-CA" sz="4400" dirty="0"/>
            </a:br>
            <a:br>
              <a:rPr lang="en-CA" sz="4400" dirty="0"/>
            </a:br>
            <a:endParaRPr lang="en-CA" sz="4400" dirty="0"/>
          </a:p>
        </p:txBody>
      </p:sp>
      <p:sp>
        <p:nvSpPr>
          <p:cNvPr id="5" name="TextBox 4">
            <a:extLst>
              <a:ext uri="{FF2B5EF4-FFF2-40B4-BE49-F238E27FC236}">
                <a16:creationId xmlns:a16="http://schemas.microsoft.com/office/drawing/2014/main" id="{50A17D6F-932B-4A6E-8A54-EF0E63B49EBC}"/>
              </a:ext>
            </a:extLst>
          </p:cNvPr>
          <p:cNvSpPr txBox="1"/>
          <p:nvPr/>
        </p:nvSpPr>
        <p:spPr>
          <a:xfrm>
            <a:off x="44450" y="0"/>
            <a:ext cx="12103100" cy="6361229"/>
          </a:xfrm>
          <a:prstGeom prst="rect">
            <a:avLst/>
          </a:prstGeom>
          <a:noFill/>
        </p:spPr>
        <p:txBody>
          <a:bodyPr wrap="square">
            <a:spAutoFit/>
          </a:bodyPr>
          <a:lstStyle/>
          <a:p>
            <a:pPr algn="ctr">
              <a:lnSpc>
                <a:spcPct val="115000"/>
              </a:lnSpc>
              <a:spcBef>
                <a:spcPts val="2400"/>
              </a:spcBef>
              <a:spcAft>
                <a:spcPts val="800"/>
              </a:spcAft>
            </a:pPr>
            <a:r>
              <a:rPr lang="en-CA" sz="32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Specific Hazard Management </a:t>
            </a:r>
          </a:p>
          <a:p>
            <a:pPr algn="just">
              <a:lnSpc>
                <a:spcPct val="107000"/>
              </a:lnSpc>
              <a:spcBef>
                <a:spcPts val="600"/>
              </a:spcBef>
              <a:spcAft>
                <a:spcPts val="800"/>
              </a:spcAft>
            </a:pPr>
            <a:r>
              <a:rPr lang="en-CA" sz="2800" dirty="0">
                <a:solidFill>
                  <a:srgbClr val="000000"/>
                </a:solidFill>
                <a:latin typeface="Calibri" panose="020F0502020204030204" pitchFamily="34" charset="0"/>
                <a:ea typeface="Times New Roman" panose="02020603050405020304" pitchFamily="18" charset="0"/>
                <a:cs typeface="LHMNBI+TimesNewRoman"/>
              </a:rPr>
              <a:t>The P</a:t>
            </a:r>
            <a:r>
              <a:rPr lang="en-CA" sz="2800" dirty="0">
                <a:solidFill>
                  <a:srgbClr val="000000"/>
                </a:solidFill>
                <a:effectLst/>
                <a:latin typeface="Calibri" panose="020F0502020204030204" pitchFamily="34" charset="0"/>
                <a:ea typeface="Times New Roman" panose="02020603050405020304" pitchFamily="18" charset="0"/>
                <a:cs typeface="LHMNBI+TimesNewRoman"/>
              </a:rPr>
              <a:t>rocess to develop a </a:t>
            </a:r>
            <a:r>
              <a:rPr lang="en-CA" sz="2800" dirty="0">
                <a:solidFill>
                  <a:srgbClr val="000000"/>
                </a:solidFill>
                <a:latin typeface="Calibri" panose="020F0502020204030204" pitchFamily="34" charset="0"/>
                <a:ea typeface="Times New Roman" panose="02020603050405020304" pitchFamily="18" charset="0"/>
                <a:cs typeface="LHMNBI+TimesNewRoman"/>
              </a:rPr>
              <a:t>community </a:t>
            </a:r>
            <a:r>
              <a:rPr lang="en-CA" sz="2800" dirty="0">
                <a:solidFill>
                  <a:srgbClr val="000000"/>
                </a:solidFill>
                <a:effectLst/>
                <a:latin typeface="Calibri" panose="020F0502020204030204" pitchFamily="34" charset="0"/>
                <a:ea typeface="Times New Roman" panose="02020603050405020304" pitchFamily="18" charset="0"/>
                <a:cs typeface="LHMNBI+TimesNewRoman"/>
              </a:rPr>
              <a:t>Hazard Identification Risk Assessment (HIRA) is outlined here. </a:t>
            </a:r>
            <a:r>
              <a:rPr lang="en-CA" sz="2800" dirty="0">
                <a:solidFill>
                  <a:srgbClr val="000000"/>
                </a:solidFill>
                <a:latin typeface="Calibri" panose="020F0502020204030204" pitchFamily="34" charset="0"/>
                <a:ea typeface="Times New Roman" panose="02020603050405020304" pitchFamily="18" charset="0"/>
                <a:cs typeface="LHMNBI+TimesNewRoman"/>
              </a:rPr>
              <a:t>The results of a</a:t>
            </a:r>
            <a:r>
              <a:rPr lang="en-CA" sz="2800" dirty="0">
                <a:solidFill>
                  <a:srgbClr val="000000"/>
                </a:solidFill>
                <a:effectLst/>
                <a:latin typeface="Calibri" panose="020F0502020204030204" pitchFamily="34" charset="0"/>
                <a:ea typeface="Times New Roman" panose="02020603050405020304" pitchFamily="18" charset="0"/>
                <a:cs typeface="LHMNBI+TimesNewRoman"/>
              </a:rPr>
              <a:t> HIRA process will help local emergency officials determine </a:t>
            </a:r>
            <a:r>
              <a:rPr lang="en-CA" sz="2800" dirty="0">
                <a:solidFill>
                  <a:srgbClr val="000000"/>
                </a:solidFill>
                <a:latin typeface="Calibri" panose="020F0502020204030204" pitchFamily="34" charset="0"/>
                <a:ea typeface="Times New Roman" panose="02020603050405020304" pitchFamily="18" charset="0"/>
                <a:cs typeface="LHMNBI+TimesNewRoman"/>
              </a:rPr>
              <a:t>the community’s </a:t>
            </a:r>
            <a:r>
              <a:rPr lang="en-CA" sz="2800" dirty="0">
                <a:solidFill>
                  <a:srgbClr val="000000"/>
                </a:solidFill>
                <a:effectLst/>
                <a:latin typeface="Calibri" panose="020F0502020204030204" pitchFamily="34" charset="0"/>
                <a:ea typeface="Times New Roman" panose="02020603050405020304" pitchFamily="18" charset="0"/>
                <a:cs typeface="LHMNBI+TimesNewRoman"/>
              </a:rPr>
              <a:t>highest priority hazards </a:t>
            </a:r>
          </a:p>
          <a:p>
            <a:pPr marL="342900" lvl="0" indent="-342900" algn="just">
              <a:lnSpc>
                <a:spcPct val="107000"/>
              </a:lnSpc>
              <a:spcBef>
                <a:spcPts val="600"/>
              </a:spcBef>
              <a:buFont typeface="Symbol" panose="05050102010706020507" pitchFamily="18" charset="2"/>
              <a:buChar char=""/>
            </a:pPr>
            <a:endParaRPr lang="en-CA" sz="2000" dirty="0">
              <a:solidFill>
                <a:srgbClr val="000000"/>
              </a:solidFill>
              <a:effectLst/>
              <a:latin typeface="Calibri" panose="020F0502020204030204" pitchFamily="34" charset="0"/>
              <a:ea typeface="Times New Roman" panose="02020603050405020304" pitchFamily="18" charset="0"/>
              <a:cs typeface="LHMNBI+TimesNewRoman"/>
            </a:endParaRPr>
          </a:p>
          <a:p>
            <a:pPr marL="457200" lvl="0" indent="-457200" algn="just">
              <a:lnSpc>
                <a:spcPct val="107000"/>
              </a:lnSpc>
              <a:spcBef>
                <a:spcPts val="600"/>
              </a:spcBef>
              <a:buFont typeface="+mj-lt"/>
              <a:buAutoNum type="arabicPeriod"/>
            </a:pPr>
            <a:r>
              <a:rPr lang="en-CA" sz="2800" dirty="0">
                <a:solidFill>
                  <a:srgbClr val="000000"/>
                </a:solidFill>
                <a:effectLst/>
                <a:latin typeface="Calibri" panose="020F0502020204030204" pitchFamily="34" charset="0"/>
                <a:ea typeface="Times New Roman" panose="02020603050405020304" pitchFamily="18" charset="0"/>
                <a:cs typeface="LHMNBI+TimesNewRoman"/>
              </a:rPr>
              <a:t>Listing hazards that pose greatest threat to community</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 </a:t>
            </a:r>
            <a:r>
              <a:rPr lang="en-CA" sz="2800" dirty="0">
                <a:solidFill>
                  <a:srgbClr val="000000"/>
                </a:solidFill>
                <a:latin typeface="Calibri" panose="020F0502020204030204" pitchFamily="34" charset="0"/>
                <a:ea typeface="Times New Roman" panose="02020603050405020304" pitchFamily="18" charset="0"/>
                <a:cs typeface="LHMNBI+TimesNewRoman"/>
              </a:rPr>
              <a:t>2.	Ra</a:t>
            </a:r>
            <a:r>
              <a:rPr lang="en-CA" sz="2800" dirty="0">
                <a:solidFill>
                  <a:srgbClr val="000000"/>
                </a:solidFill>
                <a:effectLst/>
                <a:latin typeface="Calibri" panose="020F0502020204030204" pitchFamily="34" charset="0"/>
                <a:ea typeface="Times New Roman" panose="02020603050405020304" pitchFamily="18" charset="0"/>
                <a:cs typeface="LHMNBI+TimesNewRoman"/>
              </a:rPr>
              <a:t>nking of probability of occurrence from 1-5, with 1 being low and 5 being high probability</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444500" lvl="0" indent="-444500" algn="just">
              <a:lnSpc>
                <a:spcPct val="107000"/>
              </a:lnSpc>
              <a:spcBef>
                <a:spcPts val="600"/>
              </a:spcBef>
              <a:tabLst>
                <a:tab pos="444500" algn="l"/>
              </a:tabLst>
            </a:pPr>
            <a:r>
              <a:rPr lang="en-CA" sz="2800" dirty="0">
                <a:solidFill>
                  <a:srgbClr val="000000"/>
                </a:solidFill>
                <a:effectLst/>
                <a:latin typeface="Calibri" panose="020F0502020204030204" pitchFamily="34" charset="0"/>
                <a:ea typeface="Times New Roman" panose="02020603050405020304" pitchFamily="18" charset="0"/>
                <a:cs typeface="LHMNBI+TimesNewRoman"/>
              </a:rPr>
              <a:t>3.	Ranking of severity of impacts in same manner as probability with human, building, environmental and economic considerations in mind</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600"/>
              </a:spcBef>
              <a:spcAft>
                <a:spcPts val="800"/>
              </a:spcAft>
              <a:tabLst>
                <a:tab pos="444500" algn="l"/>
              </a:tabLst>
            </a:pPr>
            <a:r>
              <a:rPr lang="en-CA" sz="2800" dirty="0">
                <a:solidFill>
                  <a:srgbClr val="000000"/>
                </a:solidFill>
                <a:effectLst/>
                <a:latin typeface="Calibri" panose="020F0502020204030204" pitchFamily="34" charset="0"/>
                <a:ea typeface="Times New Roman" panose="02020603050405020304" pitchFamily="18" charset="0"/>
                <a:cs typeface="LHMNBI+TimesNewRoman"/>
              </a:rPr>
              <a:t>4.	Multiply “probability” and “impacts” results to obtain a risk rating </a:t>
            </a:r>
            <a:endParaRPr lang="en-CA"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800"/>
              </a:spcAft>
              <a:buFont typeface="Symbol" panose="05050102010706020507" pitchFamily="18" charset="2"/>
              <a:buChar char=""/>
            </a:pP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40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51F8F6E-AE45-43D3-9FF5-4B643A750F07}"/>
              </a:ext>
            </a:extLst>
          </p:cNvPr>
          <p:cNvSpPr txBox="1"/>
          <p:nvPr/>
        </p:nvSpPr>
        <p:spPr>
          <a:xfrm>
            <a:off x="466725" y="380998"/>
            <a:ext cx="11306176" cy="6359883"/>
          </a:xfrm>
          <a:prstGeom prst="rect">
            <a:avLst/>
          </a:prstGeom>
          <a:noFill/>
        </p:spPr>
        <p:txBody>
          <a:bodyPr wrap="square">
            <a:spAutoFit/>
          </a:bodyPr>
          <a:lstStyle/>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58FDC36A-F78D-449C-B948-776F4DF88175}"/>
              </a:ext>
            </a:extLst>
          </p:cNvPr>
          <p:cNvGraphicFramePr>
            <a:graphicFrameLocks noGrp="1"/>
          </p:cNvGraphicFramePr>
          <p:nvPr>
            <p:extLst>
              <p:ext uri="{D42A27DB-BD31-4B8C-83A1-F6EECF244321}">
                <p14:modId xmlns:p14="http://schemas.microsoft.com/office/powerpoint/2010/main" val="2651605817"/>
              </p:ext>
            </p:extLst>
          </p:nvPr>
        </p:nvGraphicFramePr>
        <p:xfrm>
          <a:off x="38100" y="1"/>
          <a:ext cx="12153900" cy="6858000"/>
        </p:xfrm>
        <a:graphic>
          <a:graphicData uri="http://schemas.openxmlformats.org/drawingml/2006/table">
            <a:tbl>
              <a:tblPr firstRow="1" firstCol="1" bandRow="1"/>
              <a:tblGrid>
                <a:gridCol w="4060419">
                  <a:extLst>
                    <a:ext uri="{9D8B030D-6E8A-4147-A177-3AD203B41FA5}">
                      <a16:colId xmlns:a16="http://schemas.microsoft.com/office/drawing/2014/main" val="2719142620"/>
                    </a:ext>
                  </a:extLst>
                </a:gridCol>
                <a:gridCol w="2933358">
                  <a:extLst>
                    <a:ext uri="{9D8B030D-6E8A-4147-A177-3AD203B41FA5}">
                      <a16:colId xmlns:a16="http://schemas.microsoft.com/office/drawing/2014/main" val="406412310"/>
                    </a:ext>
                  </a:extLst>
                </a:gridCol>
                <a:gridCol w="3369423">
                  <a:extLst>
                    <a:ext uri="{9D8B030D-6E8A-4147-A177-3AD203B41FA5}">
                      <a16:colId xmlns:a16="http://schemas.microsoft.com/office/drawing/2014/main" val="2474151192"/>
                    </a:ext>
                  </a:extLst>
                </a:gridCol>
                <a:gridCol w="1790700">
                  <a:extLst>
                    <a:ext uri="{9D8B030D-6E8A-4147-A177-3AD203B41FA5}">
                      <a16:colId xmlns:a16="http://schemas.microsoft.com/office/drawing/2014/main" val="351509543"/>
                    </a:ext>
                  </a:extLst>
                </a:gridCol>
              </a:tblGrid>
              <a:tr h="1141468">
                <a:tc>
                  <a:txBody>
                    <a:bodyPr/>
                    <a:lstStyle/>
                    <a:p>
                      <a:pPr algn="ctr">
                        <a:spcBef>
                          <a:spcPts val="600"/>
                        </a:spcBef>
                      </a:pPr>
                      <a:r>
                        <a:rPr lang="en-CA" sz="3600" b="1" dirty="0">
                          <a:solidFill>
                            <a:srgbClr val="FFFFFF"/>
                          </a:solidFill>
                          <a:effectLst/>
                          <a:latin typeface="Calibri" panose="020F0502020204030204" pitchFamily="34" charset="0"/>
                          <a:ea typeface="Times New Roman" panose="02020603050405020304" pitchFamily="18" charset="0"/>
                          <a:cs typeface="LHMNBI+TimesNewRoman"/>
                        </a:rPr>
                        <a:t>Hazards</a:t>
                      </a:r>
                      <a:endParaRPr lang="en-CA" sz="36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spcBef>
                          <a:spcPts val="600"/>
                        </a:spcBef>
                      </a:pPr>
                      <a:r>
                        <a:rPr lang="en-CA" sz="3600" b="1" dirty="0">
                          <a:solidFill>
                            <a:srgbClr val="FFFFFF"/>
                          </a:solidFill>
                          <a:effectLst/>
                          <a:latin typeface="Calibri" panose="020F0502020204030204" pitchFamily="34" charset="0"/>
                          <a:ea typeface="Times New Roman" panose="02020603050405020304" pitchFamily="18" charset="0"/>
                          <a:cs typeface="LHMNBI+TimesNewRoman"/>
                        </a:rPr>
                        <a:t>Probability of Occurrence</a:t>
                      </a:r>
                      <a:endParaRPr lang="en-CA" sz="36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spcBef>
                          <a:spcPts val="600"/>
                        </a:spcBef>
                      </a:pPr>
                      <a:r>
                        <a:rPr lang="en-CA" sz="3600" b="1" dirty="0">
                          <a:solidFill>
                            <a:srgbClr val="FFFFFF"/>
                          </a:solidFill>
                          <a:effectLst/>
                          <a:latin typeface="Calibri" panose="020F0502020204030204" pitchFamily="34" charset="0"/>
                          <a:ea typeface="Times New Roman" panose="02020603050405020304" pitchFamily="18" charset="0"/>
                          <a:cs typeface="LHMNBI+TimesNewRoman"/>
                        </a:rPr>
                        <a:t>Severity of Impacts</a:t>
                      </a:r>
                      <a:endParaRPr lang="en-CA" sz="36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spcBef>
                          <a:spcPts val="600"/>
                        </a:spcBef>
                      </a:pPr>
                      <a:r>
                        <a:rPr lang="en-CA" sz="3600" b="1" dirty="0">
                          <a:solidFill>
                            <a:srgbClr val="FFFFFF"/>
                          </a:solidFill>
                          <a:effectLst/>
                          <a:latin typeface="Calibri" panose="020F0502020204030204" pitchFamily="34" charset="0"/>
                          <a:ea typeface="Times New Roman" panose="02020603050405020304" pitchFamily="18" charset="0"/>
                          <a:cs typeface="LHMNBI+TimesNewRoman"/>
                        </a:rPr>
                        <a:t>Rating</a:t>
                      </a:r>
                      <a:endParaRPr lang="en-CA" sz="36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extLst>
                  <a:ext uri="{0D108BD9-81ED-4DB2-BD59-A6C34878D82A}">
                    <a16:rowId xmlns:a16="http://schemas.microsoft.com/office/drawing/2014/main" val="3191155390"/>
                  </a:ext>
                </a:extLst>
              </a:tr>
              <a:tr h="546443">
                <a:tc>
                  <a:txBody>
                    <a:bodyPr/>
                    <a:lstStyle/>
                    <a:p>
                      <a:pPr algn="just">
                        <a:spcBef>
                          <a:spcPts val="600"/>
                        </a:spcBef>
                      </a:pPr>
                      <a:r>
                        <a:rPr lang="en-CA" sz="2400" b="1" dirty="0">
                          <a:solidFill>
                            <a:srgbClr val="C00000"/>
                          </a:solidFill>
                          <a:effectLst/>
                          <a:latin typeface="Calibri" panose="020F0502020204030204" pitchFamily="34" charset="0"/>
                          <a:ea typeface="Times New Roman" panose="02020603050405020304" pitchFamily="18" charset="0"/>
                          <a:cs typeface="LHMNBI+TimesNewRoman"/>
                        </a:rPr>
                        <a:t>Wildfires</a:t>
                      </a:r>
                      <a:endParaRPr lang="en-CA" sz="2400" b="1" dirty="0">
                        <a:solidFill>
                          <a:srgbClr val="C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3</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5</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b="1" dirty="0">
                          <a:solidFill>
                            <a:srgbClr val="C00000"/>
                          </a:solidFill>
                          <a:effectLst/>
                          <a:latin typeface="Calibri" panose="020F0502020204030204" pitchFamily="34" charset="0"/>
                          <a:ea typeface="Times New Roman" panose="02020603050405020304" pitchFamily="18" charset="0"/>
                          <a:cs typeface="LHMNBI+TimesNewRoman"/>
                        </a:rPr>
                        <a:t>15</a:t>
                      </a:r>
                      <a:endParaRPr lang="en-CA" sz="2800" b="1" dirty="0">
                        <a:solidFill>
                          <a:srgbClr val="C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4622805"/>
                  </a:ext>
                </a:extLst>
              </a:tr>
              <a:tr h="564581">
                <a:tc>
                  <a:txBody>
                    <a:bodyPr/>
                    <a:lstStyle/>
                    <a:p>
                      <a:pPr>
                        <a:spcBef>
                          <a:spcPts val="600"/>
                        </a:spcBef>
                      </a:pPr>
                      <a:r>
                        <a:rPr lang="en-CA" sz="2400" dirty="0">
                          <a:solidFill>
                            <a:srgbClr val="000000"/>
                          </a:solidFill>
                          <a:effectLst/>
                          <a:latin typeface="Calibri" panose="020F0502020204030204" pitchFamily="34" charset="0"/>
                          <a:ea typeface="Times New Roman" panose="02020603050405020304" pitchFamily="18" charset="0"/>
                          <a:cs typeface="LHMNBI+TimesNewRoman"/>
                        </a:rPr>
                        <a:t>Structure Fire</a:t>
                      </a:r>
                      <a:endParaRPr lang="en-CA" sz="24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3</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6</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7664207"/>
                  </a:ext>
                </a:extLst>
              </a:tr>
              <a:tr h="496176">
                <a:tc>
                  <a:txBody>
                    <a:bodyPr/>
                    <a:lstStyle/>
                    <a:p>
                      <a:pPr algn="just">
                        <a:spcBef>
                          <a:spcPts val="600"/>
                        </a:spcBef>
                      </a:pPr>
                      <a:r>
                        <a:rPr lang="en-CA" sz="2400" dirty="0">
                          <a:solidFill>
                            <a:srgbClr val="000000"/>
                          </a:solidFill>
                          <a:effectLst/>
                          <a:latin typeface="Calibri" panose="020F0502020204030204" pitchFamily="34" charset="0"/>
                          <a:ea typeface="Times New Roman" panose="02020603050405020304" pitchFamily="18" charset="0"/>
                          <a:cs typeface="LHMNBI+TimesNewRoman"/>
                        </a:rPr>
                        <a:t>Major Motor Vehicle Accident</a:t>
                      </a:r>
                      <a:endParaRPr lang="en-CA" sz="24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a:solidFill>
                            <a:srgbClr val="000000"/>
                          </a:solidFill>
                          <a:effectLst/>
                          <a:latin typeface="Calibri" panose="020F0502020204030204" pitchFamily="34" charset="0"/>
                          <a:ea typeface="Times New Roman" panose="02020603050405020304" pitchFamily="18" charset="0"/>
                          <a:cs typeface="LHMNBI+TimesNewRoman"/>
                        </a:rPr>
                        <a:t>1</a:t>
                      </a:r>
                      <a:endParaRPr lang="en-CA" sz="280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317735"/>
                  </a:ext>
                </a:extLst>
              </a:tr>
              <a:tr h="564581">
                <a:tc>
                  <a:txBody>
                    <a:bodyPr/>
                    <a:lstStyle/>
                    <a:p>
                      <a:pPr algn="just">
                        <a:spcBef>
                          <a:spcPts val="600"/>
                        </a:spcBef>
                      </a:pPr>
                      <a:r>
                        <a:rPr lang="en-CA" sz="2400" b="1" dirty="0">
                          <a:solidFill>
                            <a:srgbClr val="C00000"/>
                          </a:solidFill>
                          <a:effectLst/>
                          <a:latin typeface="Calibri" panose="020F0502020204030204" pitchFamily="34" charset="0"/>
                          <a:ea typeface="Times New Roman" panose="02020603050405020304" pitchFamily="18" charset="0"/>
                          <a:cs typeface="LHMNBI+TimesNewRoman"/>
                        </a:rPr>
                        <a:t>Flooding</a:t>
                      </a:r>
                      <a:endParaRPr lang="en-CA" sz="2400" b="1" dirty="0">
                        <a:solidFill>
                          <a:srgbClr val="C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4</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5</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b="1" dirty="0">
                          <a:solidFill>
                            <a:srgbClr val="C00000"/>
                          </a:solidFill>
                          <a:effectLst/>
                          <a:latin typeface="Calibri" panose="020F0502020204030204" pitchFamily="34" charset="0"/>
                          <a:ea typeface="Times New Roman" panose="02020603050405020304" pitchFamily="18" charset="0"/>
                          <a:cs typeface="LHMNBI+TimesNewRoman"/>
                        </a:rPr>
                        <a:t>20</a:t>
                      </a:r>
                      <a:endParaRPr lang="en-CA" sz="2800" b="1" dirty="0">
                        <a:solidFill>
                          <a:srgbClr val="C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384073"/>
                  </a:ext>
                </a:extLst>
              </a:tr>
              <a:tr h="646239">
                <a:tc>
                  <a:txBody>
                    <a:bodyPr/>
                    <a:lstStyle/>
                    <a:p>
                      <a:pPr algn="just">
                        <a:spcBef>
                          <a:spcPts val="600"/>
                        </a:spcBef>
                      </a:pPr>
                      <a:r>
                        <a:rPr lang="en-CA" sz="2400" b="1" dirty="0">
                          <a:solidFill>
                            <a:srgbClr val="C00000"/>
                          </a:solidFill>
                          <a:effectLst/>
                          <a:latin typeface="Calibri" panose="020F0502020204030204" pitchFamily="34" charset="0"/>
                          <a:ea typeface="Times New Roman" panose="02020603050405020304" pitchFamily="18" charset="0"/>
                          <a:cs typeface="LHMNBI+TimesNewRoman"/>
                        </a:rPr>
                        <a:t>Critical Infrastructure Failure</a:t>
                      </a:r>
                      <a:endParaRPr lang="en-CA" sz="2400" b="1" dirty="0">
                        <a:solidFill>
                          <a:srgbClr val="C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3</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4</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b="1" dirty="0">
                          <a:solidFill>
                            <a:srgbClr val="C00000"/>
                          </a:solidFill>
                          <a:effectLst/>
                          <a:latin typeface="Calibri" panose="020F0502020204030204" pitchFamily="34" charset="0"/>
                          <a:ea typeface="Times New Roman" panose="02020603050405020304" pitchFamily="18" charset="0"/>
                          <a:cs typeface="LHMNBI+TimesNewRoman"/>
                        </a:rPr>
                        <a:t>12</a:t>
                      </a:r>
                      <a:endParaRPr lang="en-CA" sz="2800" b="1" dirty="0">
                        <a:solidFill>
                          <a:srgbClr val="C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802284"/>
                  </a:ext>
                </a:extLst>
              </a:tr>
              <a:tr h="564581">
                <a:tc>
                  <a:txBody>
                    <a:bodyPr/>
                    <a:lstStyle/>
                    <a:p>
                      <a:pPr algn="just">
                        <a:spcBef>
                          <a:spcPts val="600"/>
                        </a:spcBef>
                      </a:pPr>
                      <a:r>
                        <a:rPr lang="en-CA" sz="2400">
                          <a:solidFill>
                            <a:srgbClr val="000000"/>
                          </a:solidFill>
                          <a:effectLst/>
                          <a:latin typeface="Calibri" panose="020F0502020204030204" pitchFamily="34" charset="0"/>
                          <a:ea typeface="Times New Roman" panose="02020603050405020304" pitchFamily="18" charset="0"/>
                          <a:cs typeface="LHMNBI+TimesNewRoman"/>
                        </a:rPr>
                        <a:t>Major Medical Emergency</a:t>
                      </a:r>
                      <a:endParaRPr lang="en-CA" sz="240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a:solidFill>
                            <a:srgbClr val="000000"/>
                          </a:solidFill>
                          <a:effectLst/>
                          <a:latin typeface="Calibri" panose="020F0502020204030204" pitchFamily="34" charset="0"/>
                          <a:ea typeface="Times New Roman" panose="02020603050405020304" pitchFamily="18" charset="0"/>
                          <a:cs typeface="LHMNBI+TimesNewRoman"/>
                        </a:rPr>
                        <a:t>2</a:t>
                      </a:r>
                      <a:endParaRPr lang="en-CA" sz="280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4</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7729581"/>
                  </a:ext>
                </a:extLst>
              </a:tr>
              <a:tr h="564581">
                <a:tc>
                  <a:txBody>
                    <a:bodyPr/>
                    <a:lstStyle/>
                    <a:p>
                      <a:pPr>
                        <a:spcBef>
                          <a:spcPts val="600"/>
                        </a:spcBef>
                      </a:pPr>
                      <a:r>
                        <a:rPr lang="en-CA" sz="2400" dirty="0">
                          <a:solidFill>
                            <a:srgbClr val="000000"/>
                          </a:solidFill>
                          <a:effectLst/>
                          <a:latin typeface="Calibri" panose="020F0502020204030204" pitchFamily="34" charset="0"/>
                          <a:ea typeface="Times New Roman" panose="02020603050405020304" pitchFamily="18" charset="0"/>
                          <a:cs typeface="LHMNBI+TimesNewRoman"/>
                        </a:rPr>
                        <a:t>Extreme Weather Event</a:t>
                      </a:r>
                      <a:endParaRPr lang="en-CA" sz="24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3</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6</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429060"/>
                  </a:ext>
                </a:extLst>
              </a:tr>
              <a:tr h="564581">
                <a:tc>
                  <a:txBody>
                    <a:bodyPr/>
                    <a:lstStyle/>
                    <a:p>
                      <a:pPr>
                        <a:spcBef>
                          <a:spcPts val="600"/>
                        </a:spcBef>
                      </a:pPr>
                      <a:r>
                        <a:rPr lang="en-CA" sz="2400" dirty="0">
                          <a:solidFill>
                            <a:srgbClr val="000000"/>
                          </a:solidFill>
                          <a:effectLst/>
                          <a:latin typeface="Calibri" panose="020F0502020204030204" pitchFamily="34" charset="0"/>
                          <a:ea typeface="Times New Roman" panose="02020603050405020304" pitchFamily="18" charset="0"/>
                          <a:cs typeface="LHMNBI+TimesNewRoman"/>
                        </a:rPr>
                        <a:t>Public Disorder Incident</a:t>
                      </a:r>
                      <a:endParaRPr lang="en-CA" sz="24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a:solidFill>
                            <a:srgbClr val="000000"/>
                          </a:solidFill>
                          <a:effectLst/>
                          <a:latin typeface="Calibri" panose="020F0502020204030204" pitchFamily="34" charset="0"/>
                          <a:ea typeface="Times New Roman" panose="02020603050405020304" pitchFamily="18" charset="0"/>
                          <a:cs typeface="LHMNBI+TimesNewRoman"/>
                        </a:rPr>
                        <a:t>1</a:t>
                      </a:r>
                      <a:endParaRPr lang="en-CA" sz="280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9537472"/>
                  </a:ext>
                </a:extLst>
              </a:tr>
              <a:tr h="640188">
                <a:tc>
                  <a:txBody>
                    <a:bodyPr/>
                    <a:lstStyle/>
                    <a:p>
                      <a:pPr>
                        <a:spcBef>
                          <a:spcPts val="600"/>
                        </a:spcBef>
                      </a:pPr>
                      <a:r>
                        <a:rPr lang="en-CA" sz="2400">
                          <a:solidFill>
                            <a:srgbClr val="000000"/>
                          </a:solidFill>
                          <a:effectLst/>
                          <a:latin typeface="Calibri" panose="020F0502020204030204" pitchFamily="34" charset="0"/>
                          <a:ea typeface="Times New Roman" panose="02020603050405020304" pitchFamily="18" charset="0"/>
                          <a:cs typeface="LHMNBI+TimesNewRoman"/>
                        </a:rPr>
                        <a:t>Hazardous Materials Incident</a:t>
                      </a:r>
                      <a:endParaRPr lang="en-CA" sz="240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a:solidFill>
                            <a:srgbClr val="000000"/>
                          </a:solidFill>
                          <a:effectLst/>
                          <a:latin typeface="Calibri" panose="020F0502020204030204" pitchFamily="34" charset="0"/>
                          <a:ea typeface="Times New Roman" panose="02020603050405020304" pitchFamily="18" charset="0"/>
                          <a:cs typeface="LHMNBI+TimesNewRoman"/>
                        </a:rPr>
                        <a:t>2</a:t>
                      </a:r>
                      <a:endParaRPr lang="en-CA" sz="280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4</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087354"/>
                  </a:ext>
                </a:extLst>
              </a:tr>
              <a:tr h="564581">
                <a:tc>
                  <a:txBody>
                    <a:bodyPr/>
                    <a:lstStyle/>
                    <a:p>
                      <a:pPr>
                        <a:spcBef>
                          <a:spcPts val="600"/>
                        </a:spcBef>
                      </a:pPr>
                      <a:r>
                        <a:rPr lang="en-CA" sz="2400" dirty="0">
                          <a:solidFill>
                            <a:srgbClr val="000000"/>
                          </a:solidFill>
                          <a:effectLst/>
                          <a:latin typeface="Calibri" panose="020F0502020204030204" pitchFamily="34" charset="0"/>
                          <a:ea typeface="Times New Roman" panose="02020603050405020304" pitchFamily="18" charset="0"/>
                          <a:cs typeface="LHMNBI+TimesNewRoman"/>
                        </a:rPr>
                        <a:t>Aircraft Accident</a:t>
                      </a:r>
                      <a:endParaRPr lang="en-CA" sz="24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2</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3</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pPr>
                      <a:r>
                        <a:rPr lang="en-CA" sz="2800" dirty="0">
                          <a:solidFill>
                            <a:srgbClr val="000000"/>
                          </a:solidFill>
                          <a:effectLst/>
                          <a:latin typeface="Calibri" panose="020F0502020204030204" pitchFamily="34" charset="0"/>
                          <a:ea typeface="Times New Roman" panose="02020603050405020304" pitchFamily="18" charset="0"/>
                          <a:cs typeface="LHMNBI+TimesNewRoman"/>
                        </a:rPr>
                        <a:t>6</a:t>
                      </a:r>
                      <a:endParaRPr lang="en-CA" sz="2800" dirty="0">
                        <a:solidFill>
                          <a:srgbClr val="000000"/>
                        </a:solidFill>
                        <a:effectLst/>
                        <a:latin typeface="LHMNBI+TimesNewRoman"/>
                        <a:ea typeface="Times New Roman" panose="02020603050405020304" pitchFamily="18" charset="0"/>
                        <a:cs typeface="LHMNBI+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916403"/>
                  </a:ext>
                </a:extLst>
              </a:tr>
            </a:tbl>
          </a:graphicData>
        </a:graphic>
      </p:graphicFrame>
    </p:spTree>
    <p:extLst>
      <p:ext uri="{BB962C8B-B14F-4D97-AF65-F5344CB8AC3E}">
        <p14:creationId xmlns:p14="http://schemas.microsoft.com/office/powerpoint/2010/main" val="213532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51F8F6E-AE45-43D3-9FF5-4B643A750F07}"/>
              </a:ext>
            </a:extLst>
          </p:cNvPr>
          <p:cNvSpPr txBox="1"/>
          <p:nvPr/>
        </p:nvSpPr>
        <p:spPr>
          <a:xfrm>
            <a:off x="0" y="-566358"/>
            <a:ext cx="12192000" cy="6879319"/>
          </a:xfrm>
          <a:prstGeom prst="rect">
            <a:avLst/>
          </a:prstGeom>
          <a:noFill/>
        </p:spPr>
        <p:txBody>
          <a:bodyPr wrap="square">
            <a:spAutoFit/>
          </a:bodyPr>
          <a:lstStyle/>
          <a:p>
            <a:pPr algn="ctr">
              <a:spcBef>
                <a:spcPts val="2400"/>
              </a:spcBef>
            </a:pPr>
            <a:endParaRPr lang="en-CA" sz="40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spcBef>
                <a:spcPts val="2400"/>
              </a:spcBef>
            </a:pPr>
            <a:r>
              <a:rPr lang="en-CA" sz="40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Local Emergency </a:t>
            </a:r>
            <a:r>
              <a:rPr lang="en-CA" sz="40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Management Organization</a:t>
            </a:r>
          </a:p>
          <a:p>
            <a:pPr algn="ctr">
              <a:spcBef>
                <a:spcPts val="2400"/>
              </a:spcBef>
            </a:pPr>
            <a:r>
              <a:rPr lang="en-CA" sz="40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Emergency Responsibilities</a:t>
            </a:r>
          </a:p>
          <a:p>
            <a:pPr>
              <a:lnSpc>
                <a:spcPct val="115000"/>
              </a:lnSpc>
              <a:spcAft>
                <a:spcPts val="1000"/>
              </a:spcAft>
            </a:pPr>
            <a:r>
              <a:rPr lang="en-CA" sz="18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CA" sz="3600" dirty="0">
                <a:latin typeface="Calibri" panose="020F0502020204030204" pitchFamily="34" charset="0"/>
                <a:ea typeface="Times New Roman" panose="02020603050405020304" pitchFamily="18" charset="0"/>
              </a:rPr>
              <a:t>T</a:t>
            </a:r>
            <a:r>
              <a:rPr lang="en-CA" sz="3600" dirty="0">
                <a:effectLst/>
                <a:latin typeface="Calibri" panose="020F0502020204030204" pitchFamily="34" charset="0"/>
                <a:ea typeface="Times New Roman" panose="02020603050405020304" pitchFamily="18" charset="0"/>
              </a:rPr>
              <a:t>he LEMO established under community emergency plan provides overall direction and oversight during an emergency.  </a:t>
            </a:r>
          </a:p>
          <a:p>
            <a:pPr marL="457200" indent="-457200">
              <a:buFont typeface="Arial" panose="020B0604020202020204" pitchFamily="34" charset="0"/>
              <a:buChar char="•"/>
            </a:pPr>
            <a:endParaRPr lang="en-CA" sz="3600" dirty="0">
              <a:latin typeface="Calibri" panose="020F0502020204030204" pitchFamily="34" charset="0"/>
              <a:ea typeface="Times New Roman" panose="02020603050405020304" pitchFamily="18" charset="0"/>
            </a:endParaRPr>
          </a:p>
          <a:p>
            <a:pPr marL="457200" indent="-457200">
              <a:buFont typeface="Arial" panose="020B0604020202020204" pitchFamily="34" charset="0"/>
              <a:buChar char="•"/>
            </a:pPr>
            <a:r>
              <a:rPr lang="en-CA" sz="3600" dirty="0">
                <a:effectLst/>
                <a:latin typeface="Calibri" panose="020F0502020204030204" pitchFamily="34" charset="0"/>
                <a:ea typeface="Times New Roman" panose="02020603050405020304" pitchFamily="18" charset="0"/>
              </a:rPr>
              <a:t>Individual LEMO members will carry out their agencies’ specific emergency responsibilities and commit agency resources as </a:t>
            </a:r>
            <a:r>
              <a:rPr lang="en-CA" sz="3600" dirty="0">
                <a:latin typeface="Calibri" panose="020F0502020204030204" pitchFamily="34" charset="0"/>
                <a:ea typeface="Times New Roman" panose="02020603050405020304" pitchFamily="18" charset="0"/>
              </a:rPr>
              <a:t>outlined </a:t>
            </a:r>
            <a:r>
              <a:rPr lang="en-CA" sz="3600" dirty="0">
                <a:effectLst/>
                <a:latin typeface="Calibri" panose="020F0502020204030204" pitchFamily="34" charset="0"/>
                <a:ea typeface="Times New Roman" panose="02020603050405020304" pitchFamily="18" charset="0"/>
              </a:rPr>
              <a:t>in their individual agency emergency plans</a:t>
            </a:r>
            <a:r>
              <a:rPr lang="en-CA" sz="3600" dirty="0">
                <a:latin typeface="Calibri" panose="020F0502020204030204" pitchFamily="34" charset="0"/>
                <a:ea typeface="Times New Roman" panose="02020603050405020304" pitchFamily="18" charset="0"/>
              </a:rPr>
              <a:t>. </a:t>
            </a:r>
            <a:endParaRPr lang="en-CA" sz="32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127385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1185</Words>
  <Application>Microsoft Office PowerPoint</Application>
  <PresentationFormat>Widescreen</PresentationFormat>
  <Paragraphs>223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vt:lpstr>
      <vt:lpstr>LHMNBI+TimesNewRoman</vt:lpstr>
      <vt:lpstr>Symbol</vt:lpstr>
      <vt:lpstr>Office Theme</vt:lpstr>
      <vt:lpstr>Emergency Management Roles and Responsibilities of  Local Emergency Management Organization (LEMO) Members</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Management Roles and Responsibilities Of Community Government Elected Officials</dc:title>
  <dc:creator>Eric Bussey</dc:creator>
  <cp:lastModifiedBy>JOHN MCKEE</cp:lastModifiedBy>
  <cp:revision>10</cp:revision>
  <cp:lastPrinted>2022-04-09T22:01:35Z</cp:lastPrinted>
  <dcterms:created xsi:type="dcterms:W3CDTF">2022-03-24T01:43:35Z</dcterms:created>
  <dcterms:modified xsi:type="dcterms:W3CDTF">2022-04-09T22:04:50Z</dcterms:modified>
</cp:coreProperties>
</file>